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60" r:id="rId4"/>
    <p:sldId id="261" r:id="rId5"/>
    <p:sldId id="262" r:id="rId6"/>
    <p:sldId id="276" r:id="rId7"/>
    <p:sldId id="277" r:id="rId8"/>
    <p:sldId id="279" r:id="rId9"/>
    <p:sldId id="283" r:id="rId10"/>
    <p:sldId id="278" r:id="rId11"/>
    <p:sldId id="268" r:id="rId12"/>
    <p:sldId id="282" r:id="rId13"/>
    <p:sldId id="284" r:id="rId14"/>
    <p:sldId id="280" r:id="rId15"/>
    <p:sldId id="289" r:id="rId16"/>
    <p:sldId id="290" r:id="rId17"/>
    <p:sldId id="292" r:id="rId18"/>
    <p:sldId id="293" r:id="rId19"/>
    <p:sldId id="294" r:id="rId20"/>
    <p:sldId id="286" r:id="rId21"/>
    <p:sldId id="291" r:id="rId22"/>
    <p:sldId id="281" r:id="rId23"/>
    <p:sldId id="272" r:id="rId24"/>
    <p:sldId id="287" r:id="rId25"/>
    <p:sldId id="288" r:id="rId26"/>
    <p:sldId id="295" r:id="rId27"/>
    <p:sldId id="296" r:id="rId28"/>
    <p:sldId id="285" r:id="rId29"/>
    <p:sldId id="297" r:id="rId30"/>
    <p:sldId id="271" r:id="rId31"/>
    <p:sldId id="265" r:id="rId32"/>
    <p:sldId id="27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90909-BFA4-47D2-9C2F-951B24AF642A}" type="doc">
      <dgm:prSet loTypeId="urn:microsoft.com/office/officeart/2005/8/layout/bList2" loCatId="list" qsTypeId="urn:microsoft.com/office/officeart/2005/8/quickstyle/simple1" qsCatId="simple" csTypeId="urn:microsoft.com/office/officeart/2005/8/colors/accent1_2" csCatId="accent1" phldr="1"/>
      <dgm:spPr/>
    </dgm:pt>
    <dgm:pt modelId="{CEFB7611-1306-4588-881E-1ED1CDBCB967}">
      <dgm:prSet phldrT="[Текст]"/>
      <dgm:spPr/>
      <dgm:t>
        <a:bodyPr/>
        <a:lstStyle/>
        <a:p>
          <a:endParaRPr lang="ru-RU" b="1" dirty="0"/>
        </a:p>
      </dgm:t>
    </dgm:pt>
    <dgm:pt modelId="{28AF1F67-7E0D-4C3E-AC0A-F1E6847D30B3}" type="parTrans" cxnId="{58335E0B-5548-458C-BB1D-66E2D39F961F}">
      <dgm:prSet/>
      <dgm:spPr/>
      <dgm:t>
        <a:bodyPr/>
        <a:lstStyle/>
        <a:p>
          <a:endParaRPr lang="ru-RU"/>
        </a:p>
      </dgm:t>
    </dgm:pt>
    <dgm:pt modelId="{6678375B-4857-4091-A04E-20C3E27D0CAE}" type="sibTrans" cxnId="{58335E0B-5548-458C-BB1D-66E2D39F961F}">
      <dgm:prSet/>
      <dgm:spPr/>
      <dgm:t>
        <a:bodyPr/>
        <a:lstStyle/>
        <a:p>
          <a:endParaRPr lang="ru-RU"/>
        </a:p>
      </dgm:t>
    </dgm:pt>
    <dgm:pt modelId="{43874D7B-D435-4B39-8DD6-2AAFE30A2202}">
      <dgm:prSet phldrT="[Текст]"/>
      <dgm:spPr/>
      <dgm:t>
        <a:bodyPr/>
        <a:lstStyle/>
        <a:p>
          <a:endParaRPr lang="ru-RU" b="1" dirty="0"/>
        </a:p>
      </dgm:t>
    </dgm:pt>
    <dgm:pt modelId="{1CE8A94D-2F78-4E9B-B796-7E0AB0037257}" type="parTrans" cxnId="{9FCDA6E1-8C00-4617-BCFD-9A54433859E9}">
      <dgm:prSet/>
      <dgm:spPr/>
      <dgm:t>
        <a:bodyPr/>
        <a:lstStyle/>
        <a:p>
          <a:endParaRPr lang="ru-RU"/>
        </a:p>
      </dgm:t>
    </dgm:pt>
    <dgm:pt modelId="{057804AC-0303-4E64-8FCB-64823BC299D3}" type="sibTrans" cxnId="{9FCDA6E1-8C00-4617-BCFD-9A54433859E9}">
      <dgm:prSet/>
      <dgm:spPr/>
      <dgm:t>
        <a:bodyPr/>
        <a:lstStyle/>
        <a:p>
          <a:endParaRPr lang="ru-RU"/>
        </a:p>
      </dgm:t>
    </dgm:pt>
    <dgm:pt modelId="{DB2B915D-3F23-419A-8391-EAC00EE20FCF}">
      <dgm:prSet phldrT="[Текст]"/>
      <dgm:spPr/>
      <dgm:t>
        <a:bodyPr/>
        <a:lstStyle/>
        <a:p>
          <a:endParaRPr lang="ru-RU" b="1" dirty="0"/>
        </a:p>
      </dgm:t>
    </dgm:pt>
    <dgm:pt modelId="{F772C29E-8CB9-4524-BEBA-C44CB6046E15}" type="parTrans" cxnId="{7CB3DF8F-511E-4AC6-938C-FBA6A29F816D}">
      <dgm:prSet/>
      <dgm:spPr/>
      <dgm:t>
        <a:bodyPr/>
        <a:lstStyle/>
        <a:p>
          <a:endParaRPr lang="ru-RU"/>
        </a:p>
      </dgm:t>
    </dgm:pt>
    <dgm:pt modelId="{0671CFC8-1834-49EE-8BE0-F2AA13BEE902}" type="sibTrans" cxnId="{7CB3DF8F-511E-4AC6-938C-FBA6A29F816D}">
      <dgm:prSet/>
      <dgm:spPr/>
      <dgm:t>
        <a:bodyPr/>
        <a:lstStyle/>
        <a:p>
          <a:endParaRPr lang="ru-RU"/>
        </a:p>
      </dgm:t>
    </dgm:pt>
    <dgm:pt modelId="{79411019-FDDB-41FF-94DF-CF0A033646F0}">
      <dgm:prSet custT="1"/>
      <dgm:spPr/>
      <dgm:t>
        <a:bodyPr/>
        <a:lstStyle/>
        <a:p>
          <a:r>
            <a:rPr lang="ru-RU" sz="2000" b="1" dirty="0">
              <a:solidFill>
                <a:srgbClr val="002060"/>
              </a:solidFill>
            </a:rPr>
            <a:t>Развитие </a:t>
          </a:r>
          <a:br>
            <a:rPr lang="ru-RU" sz="2000" b="1" dirty="0">
              <a:solidFill>
                <a:srgbClr val="002060"/>
              </a:solidFill>
            </a:rPr>
          </a:br>
          <a:r>
            <a:rPr lang="ru-RU" sz="2000" b="1" dirty="0">
              <a:solidFill>
                <a:srgbClr val="002060"/>
              </a:solidFill>
            </a:rPr>
            <a:t>нового </a:t>
          </a:r>
          <a:br>
            <a:rPr lang="ru-RU" sz="2000" b="1" dirty="0">
              <a:solidFill>
                <a:srgbClr val="002060"/>
              </a:solidFill>
            </a:rPr>
          </a:br>
          <a:r>
            <a:rPr lang="ru-RU" sz="2000" b="1" dirty="0">
              <a:solidFill>
                <a:srgbClr val="002060"/>
              </a:solidFill>
            </a:rPr>
            <a:t>мышления</a:t>
          </a:r>
        </a:p>
      </dgm:t>
    </dgm:pt>
    <dgm:pt modelId="{F1C05E75-CDFA-4F24-B7CD-ED55E1B4DC7B}" type="parTrans" cxnId="{BB8C2328-80DF-4B45-BDBB-8AC7424C2D42}">
      <dgm:prSet/>
      <dgm:spPr/>
      <dgm:t>
        <a:bodyPr/>
        <a:lstStyle/>
        <a:p>
          <a:endParaRPr lang="ru-RU"/>
        </a:p>
      </dgm:t>
    </dgm:pt>
    <dgm:pt modelId="{243A3571-2B36-4CA3-BB5A-38E1A0658C2C}" type="sibTrans" cxnId="{BB8C2328-80DF-4B45-BDBB-8AC7424C2D42}">
      <dgm:prSet/>
      <dgm:spPr/>
      <dgm:t>
        <a:bodyPr/>
        <a:lstStyle/>
        <a:p>
          <a:endParaRPr lang="ru-RU"/>
        </a:p>
      </dgm:t>
    </dgm:pt>
    <dgm:pt modelId="{FF2518CB-C83F-434E-B6F5-29E68286EDB8}">
      <dgm:prSet custT="1"/>
      <dgm:spPr/>
      <dgm:t>
        <a:bodyPr/>
        <a:lstStyle/>
        <a:p>
          <a:r>
            <a:rPr lang="ru-RU" sz="2000" b="1" dirty="0">
              <a:solidFill>
                <a:srgbClr val="002060"/>
              </a:solidFill>
            </a:rPr>
            <a:t>Развитие социального капитала</a:t>
          </a:r>
        </a:p>
      </dgm:t>
    </dgm:pt>
    <dgm:pt modelId="{F75FF96A-3FC6-4619-8F45-65B977ECDA77}" type="parTrans" cxnId="{E3F7BFA3-039F-49EE-B2A0-F16CD253DB7E}">
      <dgm:prSet/>
      <dgm:spPr/>
      <dgm:t>
        <a:bodyPr/>
        <a:lstStyle/>
        <a:p>
          <a:endParaRPr lang="ru-RU"/>
        </a:p>
      </dgm:t>
    </dgm:pt>
    <dgm:pt modelId="{77FB29FE-5B00-4D9B-8528-EFE32B96FF42}" type="sibTrans" cxnId="{E3F7BFA3-039F-49EE-B2A0-F16CD253DB7E}">
      <dgm:prSet/>
      <dgm:spPr/>
      <dgm:t>
        <a:bodyPr/>
        <a:lstStyle/>
        <a:p>
          <a:endParaRPr lang="ru-RU"/>
        </a:p>
      </dgm:t>
    </dgm:pt>
    <dgm:pt modelId="{ACAB3066-65F0-44D3-A044-941894183CD3}">
      <dgm:prSet custT="1"/>
      <dgm:spPr/>
      <dgm:t>
        <a:bodyPr/>
        <a:lstStyle/>
        <a:p>
          <a:r>
            <a:rPr lang="ru-RU" sz="2000" b="1" dirty="0">
              <a:solidFill>
                <a:srgbClr val="002060"/>
              </a:solidFill>
            </a:rPr>
            <a:t>Развитие личностной культуры</a:t>
          </a:r>
        </a:p>
      </dgm:t>
    </dgm:pt>
    <dgm:pt modelId="{A2CD85F3-C34D-4D72-8AB3-FE942DE63694}" type="parTrans" cxnId="{EF962D84-8076-4AC5-AA7E-270D128FE7A2}">
      <dgm:prSet/>
      <dgm:spPr/>
      <dgm:t>
        <a:bodyPr/>
        <a:lstStyle/>
        <a:p>
          <a:endParaRPr lang="ru-RU"/>
        </a:p>
      </dgm:t>
    </dgm:pt>
    <dgm:pt modelId="{B279FFA7-88E9-45BD-83B6-83908A05D923}" type="sibTrans" cxnId="{EF962D84-8076-4AC5-AA7E-270D128FE7A2}">
      <dgm:prSet/>
      <dgm:spPr/>
      <dgm:t>
        <a:bodyPr/>
        <a:lstStyle/>
        <a:p>
          <a:endParaRPr lang="ru-RU"/>
        </a:p>
      </dgm:t>
    </dgm:pt>
    <dgm:pt modelId="{E3037477-F0DA-4454-8B51-3440ECF7544E}" type="pres">
      <dgm:prSet presAssocID="{6FC90909-BFA4-47D2-9C2F-951B24AF642A}" presName="diagram" presStyleCnt="0">
        <dgm:presLayoutVars>
          <dgm:dir/>
          <dgm:animLvl val="lvl"/>
          <dgm:resizeHandles val="exact"/>
        </dgm:presLayoutVars>
      </dgm:prSet>
      <dgm:spPr/>
    </dgm:pt>
    <dgm:pt modelId="{3ED372B3-9F61-424A-97AC-FA10D4FE0E45}" type="pres">
      <dgm:prSet presAssocID="{CEFB7611-1306-4588-881E-1ED1CDBCB967}" presName="compNode" presStyleCnt="0"/>
      <dgm:spPr/>
    </dgm:pt>
    <dgm:pt modelId="{EE39C6A3-CA7B-4621-804C-139D1758D260}" type="pres">
      <dgm:prSet presAssocID="{CEFB7611-1306-4588-881E-1ED1CDBCB967}" presName="childRect" presStyleLbl="bgAcc1" presStyleIdx="0" presStyleCnt="3" custScaleX="134839" custScaleY="135390" custLinFactNeighborY="13065">
        <dgm:presLayoutVars>
          <dgm:bulletEnabled val="1"/>
        </dgm:presLayoutVars>
      </dgm:prSet>
      <dgm:spPr/>
      <dgm:t>
        <a:bodyPr/>
        <a:lstStyle/>
        <a:p>
          <a:endParaRPr lang="ru-RU"/>
        </a:p>
      </dgm:t>
    </dgm:pt>
    <dgm:pt modelId="{9808CAE2-174C-45CE-B4BA-3FE77293E4FB}" type="pres">
      <dgm:prSet presAssocID="{CEFB7611-1306-4588-881E-1ED1CDBCB967}" presName="parentText" presStyleLbl="node1" presStyleIdx="0" presStyleCnt="0">
        <dgm:presLayoutVars>
          <dgm:chMax val="0"/>
          <dgm:bulletEnabled val="1"/>
        </dgm:presLayoutVars>
      </dgm:prSet>
      <dgm:spPr/>
      <dgm:t>
        <a:bodyPr/>
        <a:lstStyle/>
        <a:p>
          <a:endParaRPr lang="ru-RU"/>
        </a:p>
      </dgm:t>
    </dgm:pt>
    <dgm:pt modelId="{2FC0EB01-7043-4BC8-A3D8-88CB0A26B315}" type="pres">
      <dgm:prSet presAssocID="{CEFB7611-1306-4588-881E-1ED1CDBCB967}" presName="parentRect" presStyleLbl="alignNode1" presStyleIdx="0" presStyleCnt="3" custScaleX="134839"/>
      <dgm:spPr/>
      <dgm:t>
        <a:bodyPr/>
        <a:lstStyle/>
        <a:p>
          <a:endParaRPr lang="ru-RU"/>
        </a:p>
      </dgm:t>
    </dgm:pt>
    <dgm:pt modelId="{5D56C7E2-1783-4931-91EA-FCB7D1E07B4E}" type="pres">
      <dgm:prSet presAssocID="{CEFB7611-1306-4588-881E-1ED1CDBCB967}" presName="adorn" presStyleLbl="fgAccFollowNode1" presStyleIdx="0" presStyleCnt="3" custScaleX="240683" custScaleY="244563" custLinFactNeighborX="-28021" custLinFactNeighborY="2414"/>
      <dgm:spPr>
        <a:blipFill rotWithShape="0">
          <a:blip xmlns:r="http://schemas.openxmlformats.org/officeDocument/2006/relationships" r:embed="rId1"/>
          <a:stretch>
            <a:fillRect/>
          </a:stretch>
        </a:blipFill>
      </dgm:spPr>
    </dgm:pt>
    <dgm:pt modelId="{48D51570-409F-4B53-B775-CBBCCC31C5B8}" type="pres">
      <dgm:prSet presAssocID="{6678375B-4857-4091-A04E-20C3E27D0CAE}" presName="sibTrans" presStyleLbl="sibTrans2D1" presStyleIdx="0" presStyleCnt="0"/>
      <dgm:spPr/>
      <dgm:t>
        <a:bodyPr/>
        <a:lstStyle/>
        <a:p>
          <a:endParaRPr lang="ru-RU"/>
        </a:p>
      </dgm:t>
    </dgm:pt>
    <dgm:pt modelId="{A9F755BF-C20D-4A89-AE35-AFEC7DEFC125}" type="pres">
      <dgm:prSet presAssocID="{43874D7B-D435-4B39-8DD6-2AAFE30A2202}" presName="compNode" presStyleCnt="0"/>
      <dgm:spPr/>
    </dgm:pt>
    <dgm:pt modelId="{62243093-DAFD-4036-AEA8-5625F569AB47}" type="pres">
      <dgm:prSet presAssocID="{43874D7B-D435-4B39-8DD6-2AAFE30A2202}" presName="childRect" presStyleLbl="bgAcc1" presStyleIdx="1" presStyleCnt="3" custScaleX="134839" custScaleY="135390" custLinFactNeighborY="13065">
        <dgm:presLayoutVars>
          <dgm:bulletEnabled val="1"/>
        </dgm:presLayoutVars>
      </dgm:prSet>
      <dgm:spPr/>
      <dgm:t>
        <a:bodyPr/>
        <a:lstStyle/>
        <a:p>
          <a:endParaRPr lang="ru-RU"/>
        </a:p>
      </dgm:t>
    </dgm:pt>
    <dgm:pt modelId="{7D2D29C9-C6BC-4393-974C-4510B2A571D3}" type="pres">
      <dgm:prSet presAssocID="{43874D7B-D435-4B39-8DD6-2AAFE30A2202}" presName="parentText" presStyleLbl="node1" presStyleIdx="0" presStyleCnt="0">
        <dgm:presLayoutVars>
          <dgm:chMax val="0"/>
          <dgm:bulletEnabled val="1"/>
        </dgm:presLayoutVars>
      </dgm:prSet>
      <dgm:spPr/>
      <dgm:t>
        <a:bodyPr/>
        <a:lstStyle/>
        <a:p>
          <a:endParaRPr lang="ru-RU"/>
        </a:p>
      </dgm:t>
    </dgm:pt>
    <dgm:pt modelId="{F729265B-3ECA-4305-B10B-6169C57DA35B}" type="pres">
      <dgm:prSet presAssocID="{43874D7B-D435-4B39-8DD6-2AAFE30A2202}" presName="parentRect" presStyleLbl="alignNode1" presStyleIdx="1" presStyleCnt="3" custScaleX="134839"/>
      <dgm:spPr/>
      <dgm:t>
        <a:bodyPr/>
        <a:lstStyle/>
        <a:p>
          <a:endParaRPr lang="ru-RU"/>
        </a:p>
      </dgm:t>
    </dgm:pt>
    <dgm:pt modelId="{59B9D47A-E0A1-417B-95D3-DE846A1F36D8}" type="pres">
      <dgm:prSet presAssocID="{43874D7B-D435-4B39-8DD6-2AAFE30A2202}" presName="adorn" presStyleLbl="fgAccFollowNode1" presStyleIdx="1" presStyleCnt="3" custScaleX="240683" custScaleY="244563" custLinFactNeighborX="-28021" custLinFactNeighborY="2414"/>
      <dgm:spPr>
        <a:blipFill rotWithShape="0">
          <a:blip xmlns:r="http://schemas.openxmlformats.org/officeDocument/2006/relationships" r:embed="rId2"/>
          <a:stretch>
            <a:fillRect/>
          </a:stretch>
        </a:blipFill>
      </dgm:spPr>
    </dgm:pt>
    <dgm:pt modelId="{02C2C380-0DCE-4446-B37F-CC57789E22A7}" type="pres">
      <dgm:prSet presAssocID="{057804AC-0303-4E64-8FCB-64823BC299D3}" presName="sibTrans" presStyleLbl="sibTrans2D1" presStyleIdx="0" presStyleCnt="0"/>
      <dgm:spPr/>
      <dgm:t>
        <a:bodyPr/>
        <a:lstStyle/>
        <a:p>
          <a:endParaRPr lang="ru-RU"/>
        </a:p>
      </dgm:t>
    </dgm:pt>
    <dgm:pt modelId="{835028BB-8874-4163-AA57-22912F9CB59D}" type="pres">
      <dgm:prSet presAssocID="{DB2B915D-3F23-419A-8391-EAC00EE20FCF}" presName="compNode" presStyleCnt="0"/>
      <dgm:spPr/>
    </dgm:pt>
    <dgm:pt modelId="{E456ADE0-6638-4078-8672-55FC6DF384E8}" type="pres">
      <dgm:prSet presAssocID="{DB2B915D-3F23-419A-8391-EAC00EE20FCF}" presName="childRect" presStyleLbl="bgAcc1" presStyleIdx="2" presStyleCnt="3" custScaleX="134839" custScaleY="135390" custLinFactNeighborY="13065">
        <dgm:presLayoutVars>
          <dgm:bulletEnabled val="1"/>
        </dgm:presLayoutVars>
      </dgm:prSet>
      <dgm:spPr/>
      <dgm:t>
        <a:bodyPr/>
        <a:lstStyle/>
        <a:p>
          <a:endParaRPr lang="ru-RU"/>
        </a:p>
      </dgm:t>
    </dgm:pt>
    <dgm:pt modelId="{B65DBC1D-B34D-4A23-B07E-B6685198B36A}" type="pres">
      <dgm:prSet presAssocID="{DB2B915D-3F23-419A-8391-EAC00EE20FCF}" presName="parentText" presStyleLbl="node1" presStyleIdx="0" presStyleCnt="0">
        <dgm:presLayoutVars>
          <dgm:chMax val="0"/>
          <dgm:bulletEnabled val="1"/>
        </dgm:presLayoutVars>
      </dgm:prSet>
      <dgm:spPr/>
      <dgm:t>
        <a:bodyPr/>
        <a:lstStyle/>
        <a:p>
          <a:endParaRPr lang="ru-RU"/>
        </a:p>
      </dgm:t>
    </dgm:pt>
    <dgm:pt modelId="{6FDB3124-E7DB-438B-A4B7-547E98123A99}" type="pres">
      <dgm:prSet presAssocID="{DB2B915D-3F23-419A-8391-EAC00EE20FCF}" presName="parentRect" presStyleLbl="alignNode1" presStyleIdx="2" presStyleCnt="3" custScaleX="134839"/>
      <dgm:spPr/>
      <dgm:t>
        <a:bodyPr/>
        <a:lstStyle/>
        <a:p>
          <a:endParaRPr lang="ru-RU"/>
        </a:p>
      </dgm:t>
    </dgm:pt>
    <dgm:pt modelId="{114E3278-378F-4EA5-BB18-FB0495B51D50}" type="pres">
      <dgm:prSet presAssocID="{DB2B915D-3F23-419A-8391-EAC00EE20FCF}" presName="adorn" presStyleLbl="fgAccFollowNode1" presStyleIdx="2" presStyleCnt="3" custScaleX="240683" custScaleY="244563" custLinFactNeighborX="-28021" custLinFactNeighborY="2414"/>
      <dgm:spPr>
        <a:blipFill rotWithShape="0">
          <a:blip xmlns:r="http://schemas.openxmlformats.org/officeDocument/2006/relationships" r:embed="rId3"/>
          <a:stretch>
            <a:fillRect/>
          </a:stretch>
        </a:blipFill>
      </dgm:spPr>
    </dgm:pt>
  </dgm:ptLst>
  <dgm:cxnLst>
    <dgm:cxn modelId="{9FCDA6E1-8C00-4617-BCFD-9A54433859E9}" srcId="{6FC90909-BFA4-47D2-9C2F-951B24AF642A}" destId="{43874D7B-D435-4B39-8DD6-2AAFE30A2202}" srcOrd="1" destOrd="0" parTransId="{1CE8A94D-2F78-4E9B-B796-7E0AB0037257}" sibTransId="{057804AC-0303-4E64-8FCB-64823BC299D3}"/>
    <dgm:cxn modelId="{8A440B02-FED7-4191-9DF0-81049122FA57}" type="presOf" srcId="{ACAB3066-65F0-44D3-A044-941894183CD3}" destId="{E456ADE0-6638-4078-8672-55FC6DF384E8}" srcOrd="0" destOrd="0" presId="urn:microsoft.com/office/officeart/2005/8/layout/bList2"/>
    <dgm:cxn modelId="{AC803FE2-ECF0-4BC5-A857-E4A8EECC9E08}" type="presOf" srcId="{6FC90909-BFA4-47D2-9C2F-951B24AF642A}" destId="{E3037477-F0DA-4454-8B51-3440ECF7544E}" srcOrd="0" destOrd="0" presId="urn:microsoft.com/office/officeart/2005/8/layout/bList2"/>
    <dgm:cxn modelId="{D115B23F-AC7B-4EBE-ABDF-6C7397AAFA33}" type="presOf" srcId="{CEFB7611-1306-4588-881E-1ED1CDBCB967}" destId="{2FC0EB01-7043-4BC8-A3D8-88CB0A26B315}" srcOrd="1" destOrd="0" presId="urn:microsoft.com/office/officeart/2005/8/layout/bList2"/>
    <dgm:cxn modelId="{58335E0B-5548-458C-BB1D-66E2D39F961F}" srcId="{6FC90909-BFA4-47D2-9C2F-951B24AF642A}" destId="{CEFB7611-1306-4588-881E-1ED1CDBCB967}" srcOrd="0" destOrd="0" parTransId="{28AF1F67-7E0D-4C3E-AC0A-F1E6847D30B3}" sibTransId="{6678375B-4857-4091-A04E-20C3E27D0CAE}"/>
    <dgm:cxn modelId="{55C3458F-F9AF-40FE-8EAA-321674196FE8}" type="presOf" srcId="{FF2518CB-C83F-434E-B6F5-29E68286EDB8}" destId="{62243093-DAFD-4036-AEA8-5625F569AB47}" srcOrd="0" destOrd="0" presId="urn:microsoft.com/office/officeart/2005/8/layout/bList2"/>
    <dgm:cxn modelId="{EF962D84-8076-4AC5-AA7E-270D128FE7A2}" srcId="{DB2B915D-3F23-419A-8391-EAC00EE20FCF}" destId="{ACAB3066-65F0-44D3-A044-941894183CD3}" srcOrd="0" destOrd="0" parTransId="{A2CD85F3-C34D-4D72-8AB3-FE942DE63694}" sibTransId="{B279FFA7-88E9-45BD-83B6-83908A05D923}"/>
    <dgm:cxn modelId="{BB8C2328-80DF-4B45-BDBB-8AC7424C2D42}" srcId="{CEFB7611-1306-4588-881E-1ED1CDBCB967}" destId="{79411019-FDDB-41FF-94DF-CF0A033646F0}" srcOrd="0" destOrd="0" parTransId="{F1C05E75-CDFA-4F24-B7CD-ED55E1B4DC7B}" sibTransId="{243A3571-2B36-4CA3-BB5A-38E1A0658C2C}"/>
    <dgm:cxn modelId="{7CB3DF8F-511E-4AC6-938C-FBA6A29F816D}" srcId="{6FC90909-BFA4-47D2-9C2F-951B24AF642A}" destId="{DB2B915D-3F23-419A-8391-EAC00EE20FCF}" srcOrd="2" destOrd="0" parTransId="{F772C29E-8CB9-4524-BEBA-C44CB6046E15}" sibTransId="{0671CFC8-1834-49EE-8BE0-F2AA13BEE902}"/>
    <dgm:cxn modelId="{78F8F93D-51D2-4635-BC69-2EA4C15DAB20}" type="presOf" srcId="{DB2B915D-3F23-419A-8391-EAC00EE20FCF}" destId="{6FDB3124-E7DB-438B-A4B7-547E98123A99}" srcOrd="1" destOrd="0" presId="urn:microsoft.com/office/officeart/2005/8/layout/bList2"/>
    <dgm:cxn modelId="{E3F7BFA3-039F-49EE-B2A0-F16CD253DB7E}" srcId="{43874D7B-D435-4B39-8DD6-2AAFE30A2202}" destId="{FF2518CB-C83F-434E-B6F5-29E68286EDB8}" srcOrd="0" destOrd="0" parTransId="{F75FF96A-3FC6-4619-8F45-65B977ECDA77}" sibTransId="{77FB29FE-5B00-4D9B-8528-EFE32B96FF42}"/>
    <dgm:cxn modelId="{6BD79FAA-2D98-4EB3-B3BA-9D938F8B5423}" type="presOf" srcId="{43874D7B-D435-4B39-8DD6-2AAFE30A2202}" destId="{7D2D29C9-C6BC-4393-974C-4510B2A571D3}" srcOrd="0" destOrd="0" presId="urn:microsoft.com/office/officeart/2005/8/layout/bList2"/>
    <dgm:cxn modelId="{AF75F751-7A3D-4B31-8648-A7F01EC59F89}" type="presOf" srcId="{79411019-FDDB-41FF-94DF-CF0A033646F0}" destId="{EE39C6A3-CA7B-4621-804C-139D1758D260}" srcOrd="0" destOrd="0" presId="urn:microsoft.com/office/officeart/2005/8/layout/bList2"/>
    <dgm:cxn modelId="{01D3A2FB-E2EE-4A7A-ABC7-CA111A6D7DD8}" type="presOf" srcId="{CEFB7611-1306-4588-881E-1ED1CDBCB967}" destId="{9808CAE2-174C-45CE-B4BA-3FE77293E4FB}" srcOrd="0" destOrd="0" presId="urn:microsoft.com/office/officeart/2005/8/layout/bList2"/>
    <dgm:cxn modelId="{9CF16B66-F56B-40EE-A541-63C14F978C2D}" type="presOf" srcId="{6678375B-4857-4091-A04E-20C3E27D0CAE}" destId="{48D51570-409F-4B53-B775-CBBCCC31C5B8}" srcOrd="0" destOrd="0" presId="urn:microsoft.com/office/officeart/2005/8/layout/bList2"/>
    <dgm:cxn modelId="{6CFACBB2-A039-4634-A6F5-082396DCE7A1}" type="presOf" srcId="{DB2B915D-3F23-419A-8391-EAC00EE20FCF}" destId="{B65DBC1D-B34D-4A23-B07E-B6685198B36A}" srcOrd="0" destOrd="0" presId="urn:microsoft.com/office/officeart/2005/8/layout/bList2"/>
    <dgm:cxn modelId="{78E5FA19-54FB-49B8-9569-17F7EE7786CF}" type="presOf" srcId="{43874D7B-D435-4B39-8DD6-2AAFE30A2202}" destId="{F729265B-3ECA-4305-B10B-6169C57DA35B}" srcOrd="1" destOrd="0" presId="urn:microsoft.com/office/officeart/2005/8/layout/bList2"/>
    <dgm:cxn modelId="{F634730A-A5C8-43D3-8105-1C70168EAE50}" type="presOf" srcId="{057804AC-0303-4E64-8FCB-64823BC299D3}" destId="{02C2C380-0DCE-4446-B37F-CC57789E22A7}" srcOrd="0" destOrd="0" presId="urn:microsoft.com/office/officeart/2005/8/layout/bList2"/>
    <dgm:cxn modelId="{236C8142-4191-45E8-91B3-C841CA5959D8}" type="presParOf" srcId="{E3037477-F0DA-4454-8B51-3440ECF7544E}" destId="{3ED372B3-9F61-424A-97AC-FA10D4FE0E45}" srcOrd="0" destOrd="0" presId="urn:microsoft.com/office/officeart/2005/8/layout/bList2"/>
    <dgm:cxn modelId="{D217E9E8-E602-4207-845B-B08DE2D76191}" type="presParOf" srcId="{3ED372B3-9F61-424A-97AC-FA10D4FE0E45}" destId="{EE39C6A3-CA7B-4621-804C-139D1758D260}" srcOrd="0" destOrd="0" presId="urn:microsoft.com/office/officeart/2005/8/layout/bList2"/>
    <dgm:cxn modelId="{3C35E7B7-BA1E-45F6-8A2C-CB4D691DDE28}" type="presParOf" srcId="{3ED372B3-9F61-424A-97AC-FA10D4FE0E45}" destId="{9808CAE2-174C-45CE-B4BA-3FE77293E4FB}" srcOrd="1" destOrd="0" presId="urn:microsoft.com/office/officeart/2005/8/layout/bList2"/>
    <dgm:cxn modelId="{550D8F0E-BC72-4C35-9769-AA83A161844C}" type="presParOf" srcId="{3ED372B3-9F61-424A-97AC-FA10D4FE0E45}" destId="{2FC0EB01-7043-4BC8-A3D8-88CB0A26B315}" srcOrd="2" destOrd="0" presId="urn:microsoft.com/office/officeart/2005/8/layout/bList2"/>
    <dgm:cxn modelId="{2DE3B335-19E4-48FD-A9D6-D0225241B3D7}" type="presParOf" srcId="{3ED372B3-9F61-424A-97AC-FA10D4FE0E45}" destId="{5D56C7E2-1783-4931-91EA-FCB7D1E07B4E}" srcOrd="3" destOrd="0" presId="urn:microsoft.com/office/officeart/2005/8/layout/bList2"/>
    <dgm:cxn modelId="{99543FEF-C775-4D7E-A585-80EB0372BE9D}" type="presParOf" srcId="{E3037477-F0DA-4454-8B51-3440ECF7544E}" destId="{48D51570-409F-4B53-B775-CBBCCC31C5B8}" srcOrd="1" destOrd="0" presId="urn:microsoft.com/office/officeart/2005/8/layout/bList2"/>
    <dgm:cxn modelId="{F94CDE28-91D0-4A72-8394-611E613D24DE}" type="presParOf" srcId="{E3037477-F0DA-4454-8B51-3440ECF7544E}" destId="{A9F755BF-C20D-4A89-AE35-AFEC7DEFC125}" srcOrd="2" destOrd="0" presId="urn:microsoft.com/office/officeart/2005/8/layout/bList2"/>
    <dgm:cxn modelId="{B4439B54-C12E-4EE4-AAD2-2789982A630D}" type="presParOf" srcId="{A9F755BF-C20D-4A89-AE35-AFEC7DEFC125}" destId="{62243093-DAFD-4036-AEA8-5625F569AB47}" srcOrd="0" destOrd="0" presId="urn:microsoft.com/office/officeart/2005/8/layout/bList2"/>
    <dgm:cxn modelId="{742A153F-AC36-4DAA-A1E9-54A021F91CBD}" type="presParOf" srcId="{A9F755BF-C20D-4A89-AE35-AFEC7DEFC125}" destId="{7D2D29C9-C6BC-4393-974C-4510B2A571D3}" srcOrd="1" destOrd="0" presId="urn:microsoft.com/office/officeart/2005/8/layout/bList2"/>
    <dgm:cxn modelId="{C59F4286-923B-4241-BC80-7C5602815B49}" type="presParOf" srcId="{A9F755BF-C20D-4A89-AE35-AFEC7DEFC125}" destId="{F729265B-3ECA-4305-B10B-6169C57DA35B}" srcOrd="2" destOrd="0" presId="urn:microsoft.com/office/officeart/2005/8/layout/bList2"/>
    <dgm:cxn modelId="{4F1E3DEA-5F0B-4F47-AEE3-20F84015460C}" type="presParOf" srcId="{A9F755BF-C20D-4A89-AE35-AFEC7DEFC125}" destId="{59B9D47A-E0A1-417B-95D3-DE846A1F36D8}" srcOrd="3" destOrd="0" presId="urn:microsoft.com/office/officeart/2005/8/layout/bList2"/>
    <dgm:cxn modelId="{06D4D3CB-B4F1-45BA-A7F9-BCE64E2C0B4C}" type="presParOf" srcId="{E3037477-F0DA-4454-8B51-3440ECF7544E}" destId="{02C2C380-0DCE-4446-B37F-CC57789E22A7}" srcOrd="3" destOrd="0" presId="urn:microsoft.com/office/officeart/2005/8/layout/bList2"/>
    <dgm:cxn modelId="{18FD299A-56FB-467D-96A0-F56B0031E3E4}" type="presParOf" srcId="{E3037477-F0DA-4454-8B51-3440ECF7544E}" destId="{835028BB-8874-4163-AA57-22912F9CB59D}" srcOrd="4" destOrd="0" presId="urn:microsoft.com/office/officeart/2005/8/layout/bList2"/>
    <dgm:cxn modelId="{9FB9C90F-1BD0-46E5-96AF-26D24FACD999}" type="presParOf" srcId="{835028BB-8874-4163-AA57-22912F9CB59D}" destId="{E456ADE0-6638-4078-8672-55FC6DF384E8}" srcOrd="0" destOrd="0" presId="urn:microsoft.com/office/officeart/2005/8/layout/bList2"/>
    <dgm:cxn modelId="{5CDE4DAD-CFE5-432D-A86B-CE4150E764C4}" type="presParOf" srcId="{835028BB-8874-4163-AA57-22912F9CB59D}" destId="{B65DBC1D-B34D-4A23-B07E-B6685198B36A}" srcOrd="1" destOrd="0" presId="urn:microsoft.com/office/officeart/2005/8/layout/bList2"/>
    <dgm:cxn modelId="{259FBA53-4423-4E62-B04B-E283F9DE3CF5}" type="presParOf" srcId="{835028BB-8874-4163-AA57-22912F9CB59D}" destId="{6FDB3124-E7DB-438B-A4B7-547E98123A99}" srcOrd="2" destOrd="0" presId="urn:microsoft.com/office/officeart/2005/8/layout/bList2"/>
    <dgm:cxn modelId="{ECA31468-AE97-4F54-9697-3B7B4DC99572}" type="presParOf" srcId="{835028BB-8874-4163-AA57-22912F9CB59D}" destId="{114E3278-378F-4EA5-BB18-FB0495B51D5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D8579-BA41-4C7E-8DE8-30AB2348D5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EF5B0F1-5ABC-44BE-9012-93FE7ACBC707}">
      <dgm:prSet/>
      <dgm:spPr>
        <a:solidFill>
          <a:srgbClr val="002060"/>
        </a:solidFill>
      </dgm:spPr>
      <dgm:t>
        <a:bodyPr/>
        <a:lstStyle/>
        <a:p>
          <a:pPr rtl="0"/>
          <a:r>
            <a:rPr lang="ru-RU" dirty="0"/>
            <a:t>- согласует с администрацией рабочую нагрузку</a:t>
          </a:r>
        </a:p>
      </dgm:t>
    </dgm:pt>
    <dgm:pt modelId="{CA91AAEE-A002-4A98-8CF9-539D9290DD59}" type="parTrans" cxnId="{AB2DB9C1-C594-4E9D-A0DC-66EA31C8227A}">
      <dgm:prSet/>
      <dgm:spPr/>
      <dgm:t>
        <a:bodyPr/>
        <a:lstStyle/>
        <a:p>
          <a:endParaRPr lang="ru-RU"/>
        </a:p>
      </dgm:t>
    </dgm:pt>
    <dgm:pt modelId="{18AB1AB0-B6AC-4A55-9EB1-E15BA2DEE35A}" type="sibTrans" cxnId="{AB2DB9C1-C594-4E9D-A0DC-66EA31C8227A}">
      <dgm:prSet/>
      <dgm:spPr/>
      <dgm:t>
        <a:bodyPr/>
        <a:lstStyle/>
        <a:p>
          <a:endParaRPr lang="ru-RU"/>
        </a:p>
      </dgm:t>
    </dgm:pt>
    <dgm:pt modelId="{364F3C26-1D5A-499F-8AD3-A571983C5D6E}">
      <dgm:prSet/>
      <dgm:spPr>
        <a:solidFill>
          <a:srgbClr val="002060"/>
        </a:solidFill>
      </dgm:spPr>
      <dgm:t>
        <a:bodyPr/>
        <a:lstStyle/>
        <a:p>
          <a:pPr rtl="0"/>
          <a:r>
            <a:rPr lang="ru-RU" dirty="0"/>
            <a:t>- согласует с администрацией графики работы</a:t>
          </a:r>
        </a:p>
      </dgm:t>
    </dgm:pt>
    <dgm:pt modelId="{C4DD92C8-641B-4FD6-8A1A-3FA50572231D}" type="parTrans" cxnId="{105D8330-B5DF-4F11-A8ED-DA186ADFD264}">
      <dgm:prSet/>
      <dgm:spPr/>
      <dgm:t>
        <a:bodyPr/>
        <a:lstStyle/>
        <a:p>
          <a:endParaRPr lang="ru-RU"/>
        </a:p>
      </dgm:t>
    </dgm:pt>
    <dgm:pt modelId="{BF277B93-F18D-49B2-8278-B94BFA91442E}" type="sibTrans" cxnId="{105D8330-B5DF-4F11-A8ED-DA186ADFD264}">
      <dgm:prSet/>
      <dgm:spPr/>
      <dgm:t>
        <a:bodyPr/>
        <a:lstStyle/>
        <a:p>
          <a:endParaRPr lang="ru-RU"/>
        </a:p>
      </dgm:t>
    </dgm:pt>
    <dgm:pt modelId="{F0EF63A4-6A23-4BDB-ABD0-D4F6C95FAAF1}">
      <dgm:prSet/>
      <dgm:spPr>
        <a:solidFill>
          <a:srgbClr val="002060"/>
        </a:solidFill>
      </dgm:spPr>
      <dgm:t>
        <a:bodyPr/>
        <a:lstStyle/>
        <a:p>
          <a:pPr rtl="0"/>
          <a:r>
            <a:rPr lang="ru-RU" dirty="0"/>
            <a:t>- контролирует соблюдение норм охраны труда и безопасных условий работы</a:t>
          </a:r>
        </a:p>
      </dgm:t>
    </dgm:pt>
    <dgm:pt modelId="{E03B2FF7-35DB-4239-98B2-5B26B204A17B}" type="parTrans" cxnId="{85325EA8-FFF5-4FD9-8569-5869B7089F72}">
      <dgm:prSet/>
      <dgm:spPr/>
      <dgm:t>
        <a:bodyPr/>
        <a:lstStyle/>
        <a:p>
          <a:endParaRPr lang="ru-RU"/>
        </a:p>
      </dgm:t>
    </dgm:pt>
    <dgm:pt modelId="{7B99D393-117A-417B-AE48-AE11F905DA0A}" type="sibTrans" cxnId="{85325EA8-FFF5-4FD9-8569-5869B7089F72}">
      <dgm:prSet/>
      <dgm:spPr/>
      <dgm:t>
        <a:bodyPr/>
        <a:lstStyle/>
        <a:p>
          <a:endParaRPr lang="ru-RU"/>
        </a:p>
      </dgm:t>
    </dgm:pt>
    <dgm:pt modelId="{7402584F-4F97-42C1-93B8-A3D362B0755B}">
      <dgm:prSet/>
      <dgm:spPr>
        <a:solidFill>
          <a:srgbClr val="002060"/>
        </a:solidFill>
      </dgm:spPr>
      <dgm:t>
        <a:bodyPr/>
        <a:lstStyle/>
        <a:p>
          <a:pPr rtl="0"/>
          <a:r>
            <a:rPr lang="ru-RU" dirty="0"/>
            <a:t>- участвует в работе комиссии по распределению стимулирующих выплат.</a:t>
          </a:r>
        </a:p>
      </dgm:t>
    </dgm:pt>
    <dgm:pt modelId="{0180656F-116A-4B3B-9898-1875AA99CBD2}" type="parTrans" cxnId="{6EBF612B-108C-4F30-B283-C9BFBF48BCF4}">
      <dgm:prSet/>
      <dgm:spPr/>
      <dgm:t>
        <a:bodyPr/>
        <a:lstStyle/>
        <a:p>
          <a:endParaRPr lang="ru-RU"/>
        </a:p>
      </dgm:t>
    </dgm:pt>
    <dgm:pt modelId="{ED411A16-4F95-4476-8768-C700EFCD6471}" type="sibTrans" cxnId="{6EBF612B-108C-4F30-B283-C9BFBF48BCF4}">
      <dgm:prSet/>
      <dgm:spPr/>
      <dgm:t>
        <a:bodyPr/>
        <a:lstStyle/>
        <a:p>
          <a:endParaRPr lang="ru-RU"/>
        </a:p>
      </dgm:t>
    </dgm:pt>
    <dgm:pt modelId="{D5E91234-A21B-48FA-BD23-D4B5EA6A4828}" type="pres">
      <dgm:prSet presAssocID="{42ED8579-BA41-4C7E-8DE8-30AB2348D524}" presName="linear" presStyleCnt="0">
        <dgm:presLayoutVars>
          <dgm:animLvl val="lvl"/>
          <dgm:resizeHandles val="exact"/>
        </dgm:presLayoutVars>
      </dgm:prSet>
      <dgm:spPr/>
      <dgm:t>
        <a:bodyPr/>
        <a:lstStyle/>
        <a:p>
          <a:endParaRPr lang="ru-RU"/>
        </a:p>
      </dgm:t>
    </dgm:pt>
    <dgm:pt modelId="{49C9DEF3-8722-4745-A6C3-D514AFC92899}" type="pres">
      <dgm:prSet presAssocID="{9EF5B0F1-5ABC-44BE-9012-93FE7ACBC707}" presName="parentText" presStyleLbl="node1" presStyleIdx="0" presStyleCnt="4">
        <dgm:presLayoutVars>
          <dgm:chMax val="0"/>
          <dgm:bulletEnabled val="1"/>
        </dgm:presLayoutVars>
      </dgm:prSet>
      <dgm:spPr/>
      <dgm:t>
        <a:bodyPr/>
        <a:lstStyle/>
        <a:p>
          <a:endParaRPr lang="ru-RU"/>
        </a:p>
      </dgm:t>
    </dgm:pt>
    <dgm:pt modelId="{C8B1F95D-5F71-4377-96DB-27DEC3C90DC0}" type="pres">
      <dgm:prSet presAssocID="{18AB1AB0-B6AC-4A55-9EB1-E15BA2DEE35A}" presName="spacer" presStyleCnt="0"/>
      <dgm:spPr/>
    </dgm:pt>
    <dgm:pt modelId="{999D3AB9-88B5-4ECC-A5EA-7B4A9404E271}" type="pres">
      <dgm:prSet presAssocID="{364F3C26-1D5A-499F-8AD3-A571983C5D6E}" presName="parentText" presStyleLbl="node1" presStyleIdx="1" presStyleCnt="4">
        <dgm:presLayoutVars>
          <dgm:chMax val="0"/>
          <dgm:bulletEnabled val="1"/>
        </dgm:presLayoutVars>
      </dgm:prSet>
      <dgm:spPr/>
      <dgm:t>
        <a:bodyPr/>
        <a:lstStyle/>
        <a:p>
          <a:endParaRPr lang="ru-RU"/>
        </a:p>
      </dgm:t>
    </dgm:pt>
    <dgm:pt modelId="{34855585-CF60-43AF-B313-C641D0D9D4EF}" type="pres">
      <dgm:prSet presAssocID="{BF277B93-F18D-49B2-8278-B94BFA91442E}" presName="spacer" presStyleCnt="0"/>
      <dgm:spPr/>
    </dgm:pt>
    <dgm:pt modelId="{01DAB400-2F9D-471D-A026-14DBCDF4BBA6}" type="pres">
      <dgm:prSet presAssocID="{F0EF63A4-6A23-4BDB-ABD0-D4F6C95FAAF1}" presName="parentText" presStyleLbl="node1" presStyleIdx="2" presStyleCnt="4">
        <dgm:presLayoutVars>
          <dgm:chMax val="0"/>
          <dgm:bulletEnabled val="1"/>
        </dgm:presLayoutVars>
      </dgm:prSet>
      <dgm:spPr/>
      <dgm:t>
        <a:bodyPr/>
        <a:lstStyle/>
        <a:p>
          <a:endParaRPr lang="ru-RU"/>
        </a:p>
      </dgm:t>
    </dgm:pt>
    <dgm:pt modelId="{3C97E68C-A069-479E-B96E-7961A79F990D}" type="pres">
      <dgm:prSet presAssocID="{7B99D393-117A-417B-AE48-AE11F905DA0A}" presName="spacer" presStyleCnt="0"/>
      <dgm:spPr/>
    </dgm:pt>
    <dgm:pt modelId="{A7CAA8B9-FC55-414F-B2C9-064C6BC58B58}" type="pres">
      <dgm:prSet presAssocID="{7402584F-4F97-42C1-93B8-A3D362B0755B}" presName="parentText" presStyleLbl="node1" presStyleIdx="3" presStyleCnt="4">
        <dgm:presLayoutVars>
          <dgm:chMax val="0"/>
          <dgm:bulletEnabled val="1"/>
        </dgm:presLayoutVars>
      </dgm:prSet>
      <dgm:spPr/>
      <dgm:t>
        <a:bodyPr/>
        <a:lstStyle/>
        <a:p>
          <a:endParaRPr lang="ru-RU"/>
        </a:p>
      </dgm:t>
    </dgm:pt>
  </dgm:ptLst>
  <dgm:cxnLst>
    <dgm:cxn modelId="{A04256A6-E031-4A89-B450-F22EF4F0CDC8}" type="presOf" srcId="{9EF5B0F1-5ABC-44BE-9012-93FE7ACBC707}" destId="{49C9DEF3-8722-4745-A6C3-D514AFC92899}" srcOrd="0" destOrd="0" presId="urn:microsoft.com/office/officeart/2005/8/layout/vList2"/>
    <dgm:cxn modelId="{FCA0AE10-C914-4DAC-9076-A9F08AC24AF1}" type="presOf" srcId="{364F3C26-1D5A-499F-8AD3-A571983C5D6E}" destId="{999D3AB9-88B5-4ECC-A5EA-7B4A9404E271}" srcOrd="0" destOrd="0" presId="urn:microsoft.com/office/officeart/2005/8/layout/vList2"/>
    <dgm:cxn modelId="{6EBF612B-108C-4F30-B283-C9BFBF48BCF4}" srcId="{42ED8579-BA41-4C7E-8DE8-30AB2348D524}" destId="{7402584F-4F97-42C1-93B8-A3D362B0755B}" srcOrd="3" destOrd="0" parTransId="{0180656F-116A-4B3B-9898-1875AA99CBD2}" sibTransId="{ED411A16-4F95-4476-8768-C700EFCD6471}"/>
    <dgm:cxn modelId="{105D8330-B5DF-4F11-A8ED-DA186ADFD264}" srcId="{42ED8579-BA41-4C7E-8DE8-30AB2348D524}" destId="{364F3C26-1D5A-499F-8AD3-A571983C5D6E}" srcOrd="1" destOrd="0" parTransId="{C4DD92C8-641B-4FD6-8A1A-3FA50572231D}" sibTransId="{BF277B93-F18D-49B2-8278-B94BFA91442E}"/>
    <dgm:cxn modelId="{85325EA8-FFF5-4FD9-8569-5869B7089F72}" srcId="{42ED8579-BA41-4C7E-8DE8-30AB2348D524}" destId="{F0EF63A4-6A23-4BDB-ABD0-D4F6C95FAAF1}" srcOrd="2" destOrd="0" parTransId="{E03B2FF7-35DB-4239-98B2-5B26B204A17B}" sibTransId="{7B99D393-117A-417B-AE48-AE11F905DA0A}"/>
    <dgm:cxn modelId="{7BB83D48-0AF0-4873-84BF-8707B7830C6D}" type="presOf" srcId="{42ED8579-BA41-4C7E-8DE8-30AB2348D524}" destId="{D5E91234-A21B-48FA-BD23-D4B5EA6A4828}" srcOrd="0" destOrd="0" presId="urn:microsoft.com/office/officeart/2005/8/layout/vList2"/>
    <dgm:cxn modelId="{AB2DB9C1-C594-4E9D-A0DC-66EA31C8227A}" srcId="{42ED8579-BA41-4C7E-8DE8-30AB2348D524}" destId="{9EF5B0F1-5ABC-44BE-9012-93FE7ACBC707}" srcOrd="0" destOrd="0" parTransId="{CA91AAEE-A002-4A98-8CF9-539D9290DD59}" sibTransId="{18AB1AB0-B6AC-4A55-9EB1-E15BA2DEE35A}"/>
    <dgm:cxn modelId="{6DB1A406-2174-4936-A2DA-1414A4066AE8}" type="presOf" srcId="{7402584F-4F97-42C1-93B8-A3D362B0755B}" destId="{A7CAA8B9-FC55-414F-B2C9-064C6BC58B58}" srcOrd="0" destOrd="0" presId="urn:microsoft.com/office/officeart/2005/8/layout/vList2"/>
    <dgm:cxn modelId="{69DFB085-A89C-429C-B1F8-3EC652777D60}" type="presOf" srcId="{F0EF63A4-6A23-4BDB-ABD0-D4F6C95FAAF1}" destId="{01DAB400-2F9D-471D-A026-14DBCDF4BBA6}" srcOrd="0" destOrd="0" presId="urn:microsoft.com/office/officeart/2005/8/layout/vList2"/>
    <dgm:cxn modelId="{A15A8C38-C517-4197-8F14-18D322EE3EF9}" type="presParOf" srcId="{D5E91234-A21B-48FA-BD23-D4B5EA6A4828}" destId="{49C9DEF3-8722-4745-A6C3-D514AFC92899}" srcOrd="0" destOrd="0" presId="urn:microsoft.com/office/officeart/2005/8/layout/vList2"/>
    <dgm:cxn modelId="{0CA53405-0C35-4094-9ABD-EF12B009B973}" type="presParOf" srcId="{D5E91234-A21B-48FA-BD23-D4B5EA6A4828}" destId="{C8B1F95D-5F71-4377-96DB-27DEC3C90DC0}" srcOrd="1" destOrd="0" presId="urn:microsoft.com/office/officeart/2005/8/layout/vList2"/>
    <dgm:cxn modelId="{772CEF93-B4D7-49FD-ADB6-5977B1E2887A}" type="presParOf" srcId="{D5E91234-A21B-48FA-BD23-D4B5EA6A4828}" destId="{999D3AB9-88B5-4ECC-A5EA-7B4A9404E271}" srcOrd="2" destOrd="0" presId="urn:microsoft.com/office/officeart/2005/8/layout/vList2"/>
    <dgm:cxn modelId="{8A3113D8-84E8-4A53-A3C6-3862686EC2E1}" type="presParOf" srcId="{D5E91234-A21B-48FA-BD23-D4B5EA6A4828}" destId="{34855585-CF60-43AF-B313-C641D0D9D4EF}" srcOrd="3" destOrd="0" presId="urn:microsoft.com/office/officeart/2005/8/layout/vList2"/>
    <dgm:cxn modelId="{036CA87A-8569-4A58-832F-95B7F4BF3EE3}" type="presParOf" srcId="{D5E91234-A21B-48FA-BD23-D4B5EA6A4828}" destId="{01DAB400-2F9D-471D-A026-14DBCDF4BBA6}" srcOrd="4" destOrd="0" presId="urn:microsoft.com/office/officeart/2005/8/layout/vList2"/>
    <dgm:cxn modelId="{BE1879CB-EF20-4D6E-BEF5-B9535017F707}" type="presParOf" srcId="{D5E91234-A21B-48FA-BD23-D4B5EA6A4828}" destId="{3C97E68C-A069-479E-B96E-7961A79F990D}" srcOrd="5" destOrd="0" presId="urn:microsoft.com/office/officeart/2005/8/layout/vList2"/>
    <dgm:cxn modelId="{E1BF589D-E135-4EDE-8E0A-06DB8111ED0C}" type="presParOf" srcId="{D5E91234-A21B-48FA-BD23-D4B5EA6A4828}" destId="{A7CAA8B9-FC55-414F-B2C9-064C6BC58B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9E1DD-9C92-454E-A294-2A6C828D327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ru-RU"/>
        </a:p>
      </dgm:t>
    </dgm:pt>
    <dgm:pt modelId="{3C459376-21BD-4B85-998C-C679E0C5823B}">
      <dgm:prSet phldrT="[Текст]"/>
      <dgm:spPr/>
      <dgm:t>
        <a:bodyPr/>
        <a:lstStyle/>
        <a:p>
          <a:r>
            <a:rPr lang="ru-RU" b="1" dirty="0"/>
            <a:t>1%</a:t>
          </a:r>
        </a:p>
      </dgm:t>
    </dgm:pt>
    <dgm:pt modelId="{B494F0DC-29BA-4DC4-B4CE-FD7918685A7C}" type="parTrans" cxnId="{EF883260-5884-4B61-AD89-24FD0B353C86}">
      <dgm:prSet/>
      <dgm:spPr/>
      <dgm:t>
        <a:bodyPr/>
        <a:lstStyle/>
        <a:p>
          <a:endParaRPr lang="ru-RU"/>
        </a:p>
      </dgm:t>
    </dgm:pt>
    <dgm:pt modelId="{E32CF269-7AE6-433E-97DE-3A0BF9FC50C7}" type="sibTrans" cxnId="{EF883260-5884-4B61-AD89-24FD0B353C86}">
      <dgm:prSet/>
      <dgm:spPr/>
      <dgm:t>
        <a:bodyPr/>
        <a:lstStyle/>
        <a:p>
          <a:endParaRPr lang="ru-RU"/>
        </a:p>
      </dgm:t>
    </dgm:pt>
    <dgm:pt modelId="{7E2CBCA0-11CC-480D-8EAB-5CA5E1EBC754}">
      <dgm:prSet phldrT="[Текст]" custT="1"/>
      <dgm:spPr/>
      <dgm:t>
        <a:bodyPr/>
        <a:lstStyle/>
        <a:p>
          <a:r>
            <a:rPr lang="ru-RU" sz="1600" dirty="0">
              <a:latin typeface="Arial" panose="020B0604020202020204" pitchFamily="34" charset="0"/>
              <a:cs typeface="Arial" panose="020B0604020202020204" pitchFamily="34" charset="0"/>
            </a:rPr>
            <a:t>Юридическая помощь</a:t>
          </a:r>
        </a:p>
      </dgm:t>
    </dgm:pt>
    <dgm:pt modelId="{87BD958A-D71C-4DA0-B846-2C8A177BE098}" type="parTrans" cxnId="{A7EC7DF6-BF80-4639-A192-80A131D8128F}">
      <dgm:prSet/>
      <dgm:spPr/>
      <dgm:t>
        <a:bodyPr/>
        <a:lstStyle/>
        <a:p>
          <a:endParaRPr lang="ru-RU"/>
        </a:p>
      </dgm:t>
    </dgm:pt>
    <dgm:pt modelId="{227691C9-4473-4696-9B91-F89763642FF3}" type="sibTrans" cxnId="{A7EC7DF6-BF80-4639-A192-80A131D8128F}">
      <dgm:prSet/>
      <dgm:spPr/>
      <dgm:t>
        <a:bodyPr/>
        <a:lstStyle/>
        <a:p>
          <a:endParaRPr lang="ru-RU"/>
        </a:p>
      </dgm:t>
    </dgm:pt>
    <dgm:pt modelId="{8FA059EC-4C1F-4230-B8A9-4406EB24D5F7}">
      <dgm:prSet phldrT="[Текст]" custT="1"/>
      <dgm:spPr/>
      <dgm:t>
        <a:bodyPr/>
        <a:lstStyle/>
        <a:p>
          <a:r>
            <a:rPr lang="ru-RU" sz="1600" dirty="0">
              <a:latin typeface="Arial" panose="020B0604020202020204" pitchFamily="34" charset="0"/>
              <a:cs typeface="Arial" panose="020B0604020202020204" pitchFamily="34" charset="0"/>
            </a:rPr>
            <a:t>Информационно-методическая работа</a:t>
          </a:r>
        </a:p>
      </dgm:t>
    </dgm:pt>
    <dgm:pt modelId="{8B65B8E5-03DB-4B9A-A656-A466F51FD7BA}" type="parTrans" cxnId="{31EEBFE7-A783-425A-B9E4-CD8AA60C11EE}">
      <dgm:prSet/>
      <dgm:spPr/>
      <dgm:t>
        <a:bodyPr/>
        <a:lstStyle/>
        <a:p>
          <a:endParaRPr lang="ru-RU"/>
        </a:p>
      </dgm:t>
    </dgm:pt>
    <dgm:pt modelId="{36BD49A2-B44F-40A9-86D6-6F04F75AA0BF}" type="sibTrans" cxnId="{31EEBFE7-A783-425A-B9E4-CD8AA60C11EE}">
      <dgm:prSet/>
      <dgm:spPr/>
      <dgm:t>
        <a:bodyPr/>
        <a:lstStyle/>
        <a:p>
          <a:endParaRPr lang="ru-RU"/>
        </a:p>
      </dgm:t>
    </dgm:pt>
    <dgm:pt modelId="{9FA4EFD5-A8C0-4D0C-B23C-F8EAF699D16C}">
      <dgm:prSet phldrT="[Текст]" custT="1"/>
      <dgm:spPr/>
      <dgm:t>
        <a:bodyPr/>
        <a:lstStyle/>
        <a:p>
          <a:r>
            <a:rPr lang="ru-RU" sz="1600" dirty="0">
              <a:latin typeface="Arial" panose="020B0604020202020204" pitchFamily="34" charset="0"/>
              <a:cs typeface="Arial" panose="020B0604020202020204" pitchFamily="34" charset="0"/>
            </a:rPr>
            <a:t>Охрана труда</a:t>
          </a:r>
        </a:p>
      </dgm:t>
    </dgm:pt>
    <dgm:pt modelId="{FDA61CF6-BE79-4B55-9013-488E82BCE3AD}" type="parTrans" cxnId="{FBF7BAF9-AC2C-4083-BE04-0C081E991ECB}">
      <dgm:prSet/>
      <dgm:spPr/>
      <dgm:t>
        <a:bodyPr/>
        <a:lstStyle/>
        <a:p>
          <a:endParaRPr lang="ru-RU"/>
        </a:p>
      </dgm:t>
    </dgm:pt>
    <dgm:pt modelId="{F0B5F0EB-27C4-40A2-A473-29C8A00A9052}" type="sibTrans" cxnId="{FBF7BAF9-AC2C-4083-BE04-0C081E991ECB}">
      <dgm:prSet/>
      <dgm:spPr/>
      <dgm:t>
        <a:bodyPr/>
        <a:lstStyle/>
        <a:p>
          <a:endParaRPr lang="ru-RU"/>
        </a:p>
      </dgm:t>
    </dgm:pt>
    <dgm:pt modelId="{84AA4E06-4613-4695-B319-DA5F38B874B4}">
      <dgm:prSet phldrT="[Текст]" custT="1"/>
      <dgm:spPr/>
      <dgm:t>
        <a:bodyPr/>
        <a:lstStyle/>
        <a:p>
          <a:r>
            <a:rPr lang="ru-RU" sz="1400" b="0" dirty="0">
              <a:latin typeface="Arial" panose="020B0604020202020204" pitchFamily="34" charset="0"/>
              <a:cs typeface="Arial" panose="020B0604020202020204" pitchFamily="34" charset="0"/>
            </a:rPr>
            <a:t>Коллектив-</a:t>
          </a:r>
          <a:r>
            <a:rPr lang="ru-RU" sz="1400" b="0" dirty="0" err="1">
              <a:latin typeface="Arial" panose="020B0604020202020204" pitchFamily="34" charset="0"/>
              <a:cs typeface="Arial" panose="020B0604020202020204" pitchFamily="34" charset="0"/>
            </a:rPr>
            <a:t>ный</a:t>
          </a:r>
          <a:r>
            <a:rPr lang="ru-RU" sz="1400" b="0" dirty="0">
              <a:latin typeface="Arial" panose="020B0604020202020204" pitchFamily="34" charset="0"/>
              <a:cs typeface="Arial" panose="020B0604020202020204" pitchFamily="34" charset="0"/>
            </a:rPr>
            <a:t> договор</a:t>
          </a:r>
        </a:p>
      </dgm:t>
    </dgm:pt>
    <dgm:pt modelId="{1CD6CD8F-43AF-4883-A564-350DB84F3923}" type="parTrans" cxnId="{E0B898E0-2ABF-452D-B0DD-70696F7F7494}">
      <dgm:prSet/>
      <dgm:spPr/>
      <dgm:t>
        <a:bodyPr/>
        <a:lstStyle/>
        <a:p>
          <a:endParaRPr lang="ru-RU"/>
        </a:p>
      </dgm:t>
    </dgm:pt>
    <dgm:pt modelId="{54E3BB1B-E0B9-47EE-BD45-1A18866C9576}" type="sibTrans" cxnId="{E0B898E0-2ABF-452D-B0DD-70696F7F7494}">
      <dgm:prSet/>
      <dgm:spPr/>
      <dgm:t>
        <a:bodyPr/>
        <a:lstStyle/>
        <a:p>
          <a:endParaRPr lang="ru-RU"/>
        </a:p>
      </dgm:t>
    </dgm:pt>
    <dgm:pt modelId="{DB2A1C05-1A32-49EE-9B12-AA07B94C4735}">
      <dgm:prSet phldrT="[Текст]" custT="1"/>
      <dgm:spPr/>
      <dgm:t>
        <a:bodyPr/>
        <a:lstStyle/>
        <a:p>
          <a:r>
            <a:rPr lang="ru-RU" sz="1600" dirty="0">
              <a:latin typeface="Arial" panose="020B0604020202020204" pitchFamily="34" charset="0"/>
              <a:cs typeface="Arial" panose="020B0604020202020204" pitchFamily="34" charset="0"/>
            </a:rPr>
            <a:t>Просветительская деятельность</a:t>
          </a:r>
        </a:p>
      </dgm:t>
    </dgm:pt>
    <dgm:pt modelId="{7F62FB15-0B95-4EDB-9325-A9FA74C54ECC}" type="parTrans" cxnId="{8B901C58-75B2-4B3A-B604-C91799B6895D}">
      <dgm:prSet/>
      <dgm:spPr/>
      <dgm:t>
        <a:bodyPr/>
        <a:lstStyle/>
        <a:p>
          <a:endParaRPr lang="ru-RU"/>
        </a:p>
      </dgm:t>
    </dgm:pt>
    <dgm:pt modelId="{A705A212-DF75-43A1-9955-68A3155F7EAA}" type="sibTrans" cxnId="{8B901C58-75B2-4B3A-B604-C91799B6895D}">
      <dgm:prSet/>
      <dgm:spPr/>
      <dgm:t>
        <a:bodyPr/>
        <a:lstStyle/>
        <a:p>
          <a:endParaRPr lang="ru-RU"/>
        </a:p>
      </dgm:t>
    </dgm:pt>
    <dgm:pt modelId="{176E2D75-B042-497F-8A78-5FDA58C8731B}">
      <dgm:prSet phldrT="[Текст]" custT="1"/>
      <dgm:spPr/>
      <dgm:t>
        <a:bodyPr/>
        <a:lstStyle/>
        <a:p>
          <a:r>
            <a:rPr lang="ru-RU" sz="1300" dirty="0">
              <a:latin typeface="Arial" panose="020B0604020202020204" pitchFamily="34" charset="0"/>
              <a:cs typeface="Arial" panose="020B0604020202020204" pitchFamily="34" charset="0"/>
            </a:rPr>
            <a:t>Фонд социальной и благотворительной помощи</a:t>
          </a:r>
        </a:p>
      </dgm:t>
    </dgm:pt>
    <dgm:pt modelId="{DDD7881B-B3E5-42C2-8E65-FDF57131DD57}" type="parTrans" cxnId="{0C4F9963-373A-4F53-B714-3ED0A8129D10}">
      <dgm:prSet/>
      <dgm:spPr/>
      <dgm:t>
        <a:bodyPr/>
        <a:lstStyle/>
        <a:p>
          <a:endParaRPr lang="ru-RU"/>
        </a:p>
      </dgm:t>
    </dgm:pt>
    <dgm:pt modelId="{D3DD8B24-27D3-4353-9BC9-A0E2DEB328DA}" type="sibTrans" cxnId="{0C4F9963-373A-4F53-B714-3ED0A8129D10}">
      <dgm:prSet/>
      <dgm:spPr/>
      <dgm:t>
        <a:bodyPr/>
        <a:lstStyle/>
        <a:p>
          <a:endParaRPr lang="ru-RU"/>
        </a:p>
      </dgm:t>
    </dgm:pt>
    <dgm:pt modelId="{FA09161E-B91B-4D7E-A4BA-0A06AE7C2561}">
      <dgm:prSet phldrT="[Текст]"/>
      <dgm:spPr/>
      <dgm:t>
        <a:bodyPr/>
        <a:lstStyle/>
        <a:p>
          <a:r>
            <a:rPr lang="ru-RU" dirty="0">
              <a:latin typeface="Arial" panose="020B0604020202020204" pitchFamily="34" charset="0"/>
              <a:cs typeface="Arial" panose="020B0604020202020204" pitchFamily="34" charset="0"/>
            </a:rPr>
            <a:t>Кредитование на льготных условиях</a:t>
          </a:r>
        </a:p>
      </dgm:t>
    </dgm:pt>
    <dgm:pt modelId="{F446017A-0A10-409C-AA20-3E64DB6D42F6}" type="parTrans" cxnId="{FA12BCCB-17E0-4C20-86DA-0995658F62B5}">
      <dgm:prSet/>
      <dgm:spPr/>
      <dgm:t>
        <a:bodyPr/>
        <a:lstStyle/>
        <a:p>
          <a:endParaRPr lang="ru-RU"/>
        </a:p>
      </dgm:t>
    </dgm:pt>
    <dgm:pt modelId="{EDAA5A5F-5A9E-4C02-9AE2-DA1F5AD2B6A0}" type="sibTrans" cxnId="{FA12BCCB-17E0-4C20-86DA-0995658F62B5}">
      <dgm:prSet/>
      <dgm:spPr/>
      <dgm:t>
        <a:bodyPr/>
        <a:lstStyle/>
        <a:p>
          <a:endParaRPr lang="ru-RU"/>
        </a:p>
      </dgm:t>
    </dgm:pt>
    <dgm:pt modelId="{F1D2F4C1-9853-458A-8417-EFF2AD635234}">
      <dgm:prSet phldrT="[Текст]" custT="1"/>
      <dgm:spPr/>
      <dgm:t>
        <a:bodyPr/>
        <a:lstStyle/>
        <a:p>
          <a:r>
            <a:rPr lang="ru-RU" sz="1600" dirty="0">
              <a:latin typeface="Arial" panose="020B0604020202020204" pitchFamily="34" charset="0"/>
              <a:cs typeface="Arial" panose="020B0604020202020204" pitchFamily="34" charset="0"/>
            </a:rPr>
            <a:t>Материальная помощь членам профсоюза</a:t>
          </a:r>
        </a:p>
      </dgm:t>
    </dgm:pt>
    <dgm:pt modelId="{897D304A-C092-47F9-941A-78D25858224E}" type="parTrans" cxnId="{A3721868-B7FB-461F-9957-87D88AFD2F26}">
      <dgm:prSet/>
      <dgm:spPr/>
      <dgm:t>
        <a:bodyPr/>
        <a:lstStyle/>
        <a:p>
          <a:endParaRPr lang="ru-RU"/>
        </a:p>
      </dgm:t>
    </dgm:pt>
    <dgm:pt modelId="{E8A8C6C4-9DF6-45FA-98A3-37E7A7D50C7C}" type="sibTrans" cxnId="{A3721868-B7FB-461F-9957-87D88AFD2F26}">
      <dgm:prSet/>
      <dgm:spPr/>
      <dgm:t>
        <a:bodyPr/>
        <a:lstStyle/>
        <a:p>
          <a:endParaRPr lang="ru-RU"/>
        </a:p>
      </dgm:t>
    </dgm:pt>
    <dgm:pt modelId="{0EDA8693-EEDC-4C4F-ADA9-53BD71EE7211}">
      <dgm:prSet phldrT="[Текст]" custT="1"/>
      <dgm:spPr/>
      <dgm:t>
        <a:bodyPr/>
        <a:lstStyle/>
        <a:p>
          <a:r>
            <a:rPr lang="ru-RU" sz="1600" dirty="0">
              <a:latin typeface="Arial" panose="020B0604020202020204" pitchFamily="34" charset="0"/>
              <a:cs typeface="Arial" panose="020B0604020202020204" pitchFamily="34" charset="0"/>
            </a:rPr>
            <a:t>Детский отдых, новогодняя кампания</a:t>
          </a:r>
        </a:p>
      </dgm:t>
    </dgm:pt>
    <dgm:pt modelId="{486DB660-2D80-4AC6-98A7-A2258A8A5D32}" type="parTrans" cxnId="{77C5C91F-5065-4017-B8FB-F2FAEA1EAF79}">
      <dgm:prSet/>
      <dgm:spPr/>
      <dgm:t>
        <a:bodyPr/>
        <a:lstStyle/>
        <a:p>
          <a:endParaRPr lang="ru-RU"/>
        </a:p>
      </dgm:t>
    </dgm:pt>
    <dgm:pt modelId="{E2DF2587-2D00-4FE6-9D5F-E9856B525ED5}" type="sibTrans" cxnId="{77C5C91F-5065-4017-B8FB-F2FAEA1EAF79}">
      <dgm:prSet/>
      <dgm:spPr/>
      <dgm:t>
        <a:bodyPr/>
        <a:lstStyle/>
        <a:p>
          <a:endParaRPr lang="ru-RU"/>
        </a:p>
      </dgm:t>
    </dgm:pt>
    <dgm:pt modelId="{7C9EFE8C-1B49-44D9-9C20-941890AB1B34}">
      <dgm:prSet phldrT="[Текст]" custT="1"/>
      <dgm:spPr/>
      <dgm:t>
        <a:bodyPr/>
        <a:lstStyle/>
        <a:p>
          <a:r>
            <a:rPr lang="ru-RU" sz="1400" dirty="0">
              <a:latin typeface="Arial" panose="020B0604020202020204" pitchFamily="34" charset="0"/>
              <a:cs typeface="Arial" panose="020B0604020202020204" pitchFamily="34" charset="0"/>
            </a:rPr>
            <a:t>Добровольное медицинское страхование</a:t>
          </a:r>
        </a:p>
      </dgm:t>
    </dgm:pt>
    <dgm:pt modelId="{E3B5D52C-9960-484E-817C-B073DC22E0B2}" type="parTrans" cxnId="{5F554A5A-A88A-468A-9E35-792204B9172B}">
      <dgm:prSet/>
      <dgm:spPr/>
      <dgm:t>
        <a:bodyPr/>
        <a:lstStyle/>
        <a:p>
          <a:endParaRPr lang="ru-RU"/>
        </a:p>
      </dgm:t>
    </dgm:pt>
    <dgm:pt modelId="{E2B6BE0F-BF30-49C1-906C-F837D6110914}" type="sibTrans" cxnId="{5F554A5A-A88A-468A-9E35-792204B9172B}">
      <dgm:prSet/>
      <dgm:spPr/>
      <dgm:t>
        <a:bodyPr/>
        <a:lstStyle/>
        <a:p>
          <a:endParaRPr lang="ru-RU"/>
        </a:p>
      </dgm:t>
    </dgm:pt>
    <dgm:pt modelId="{88DD32AD-2D1C-4E35-95C8-4F1F99F3F2CE}">
      <dgm:prSet phldrT="[Текст]" custT="1"/>
      <dgm:spPr/>
      <dgm:t>
        <a:bodyPr/>
        <a:lstStyle/>
        <a:p>
          <a:r>
            <a:rPr lang="ru-RU" sz="1600" dirty="0"/>
            <a:t>Культурно-массовая работа</a:t>
          </a:r>
        </a:p>
      </dgm:t>
    </dgm:pt>
    <dgm:pt modelId="{E61D9673-DA66-446F-9AE8-FC9CA5645BF2}" type="parTrans" cxnId="{1CBC4C4C-F536-4CB8-8CB9-A63D36A4E7CA}">
      <dgm:prSet/>
      <dgm:spPr/>
      <dgm:t>
        <a:bodyPr/>
        <a:lstStyle/>
        <a:p>
          <a:endParaRPr lang="ru-RU"/>
        </a:p>
      </dgm:t>
    </dgm:pt>
    <dgm:pt modelId="{26A9F05B-A4D0-4865-92FF-99F82FA30A57}" type="sibTrans" cxnId="{1CBC4C4C-F536-4CB8-8CB9-A63D36A4E7CA}">
      <dgm:prSet/>
      <dgm:spPr/>
      <dgm:t>
        <a:bodyPr/>
        <a:lstStyle/>
        <a:p>
          <a:endParaRPr lang="ru-RU"/>
        </a:p>
      </dgm:t>
    </dgm:pt>
    <dgm:pt modelId="{F40D4A6D-420C-4567-8EEE-28842B9877CF}">
      <dgm:prSet phldrT="[Текст]" custT="1"/>
      <dgm:spPr/>
      <dgm:t>
        <a:bodyPr/>
        <a:lstStyle/>
        <a:p>
          <a:r>
            <a:rPr lang="ru-RU" sz="1300" dirty="0">
              <a:latin typeface="Arial" panose="020B0604020202020204" pitchFamily="34" charset="0"/>
              <a:cs typeface="Arial" panose="020B0604020202020204" pitchFamily="34" charset="0"/>
            </a:rPr>
            <a:t>Поддержка</a:t>
          </a:r>
          <a:r>
            <a:rPr lang="en-US" sz="1300" dirty="0">
              <a:latin typeface="Arial" panose="020B0604020202020204" pitchFamily="34" charset="0"/>
              <a:cs typeface="Arial" panose="020B0604020202020204" pitchFamily="34" charset="0"/>
            </a:rPr>
            <a:t> </a:t>
          </a:r>
          <a:r>
            <a:rPr lang="ru-RU" sz="1300" dirty="0">
              <a:latin typeface="Arial" panose="020B0604020202020204" pitchFamily="34" charset="0"/>
              <a:cs typeface="Arial" panose="020B0604020202020204" pitchFamily="34" charset="0"/>
            </a:rPr>
            <a:t>ветеранов педагогического труда</a:t>
          </a:r>
        </a:p>
      </dgm:t>
    </dgm:pt>
    <dgm:pt modelId="{D7A5012F-DABB-46AC-B1D4-F10BF99F2995}" type="parTrans" cxnId="{D1509D73-4A49-4FC6-94B3-5D28768738E8}">
      <dgm:prSet/>
      <dgm:spPr/>
      <dgm:t>
        <a:bodyPr/>
        <a:lstStyle/>
        <a:p>
          <a:endParaRPr lang="ru-RU"/>
        </a:p>
      </dgm:t>
    </dgm:pt>
    <dgm:pt modelId="{8FEA2F20-7BE7-4565-B652-A6BD00E76F93}" type="sibTrans" cxnId="{D1509D73-4A49-4FC6-94B3-5D28768738E8}">
      <dgm:prSet/>
      <dgm:spPr/>
      <dgm:t>
        <a:bodyPr/>
        <a:lstStyle/>
        <a:p>
          <a:endParaRPr lang="ru-RU"/>
        </a:p>
      </dgm:t>
    </dgm:pt>
    <dgm:pt modelId="{80BC14C1-3C0A-43BC-BA72-11751D73F1B9}">
      <dgm:prSet phldrT="[Текст]" custT="1"/>
      <dgm:spPr/>
      <dgm:t>
        <a:bodyPr/>
        <a:lstStyle/>
        <a:p>
          <a:r>
            <a:rPr lang="ru-RU" sz="1500" dirty="0">
              <a:latin typeface="Arial" panose="020B0604020202020204" pitchFamily="34" charset="0"/>
              <a:cs typeface="Arial" panose="020B0604020202020204" pitchFamily="34" charset="0"/>
            </a:rPr>
            <a:t>Конференции, конкурсы, смотры, фестивали</a:t>
          </a:r>
        </a:p>
      </dgm:t>
    </dgm:pt>
    <dgm:pt modelId="{99D80402-A6D9-4F5F-8E53-701283837BE9}" type="parTrans" cxnId="{341174BF-9289-4FFB-A285-BE47562ADF51}">
      <dgm:prSet/>
      <dgm:spPr/>
      <dgm:t>
        <a:bodyPr/>
        <a:lstStyle/>
        <a:p>
          <a:endParaRPr lang="ru-RU"/>
        </a:p>
      </dgm:t>
    </dgm:pt>
    <dgm:pt modelId="{747F7214-AEB8-450A-BCB6-A477BA83BD17}" type="sibTrans" cxnId="{341174BF-9289-4FFB-A285-BE47562ADF51}">
      <dgm:prSet/>
      <dgm:spPr/>
      <dgm:t>
        <a:bodyPr/>
        <a:lstStyle/>
        <a:p>
          <a:endParaRPr lang="ru-RU"/>
        </a:p>
      </dgm:t>
    </dgm:pt>
    <dgm:pt modelId="{15B96B7A-AB56-41CC-BA86-FC2107815248}">
      <dgm:prSet phldrT="[Текст]" custT="1"/>
      <dgm:spPr/>
      <dgm:t>
        <a:bodyPr/>
        <a:lstStyle/>
        <a:p>
          <a:r>
            <a:rPr lang="ru-RU" sz="1600" dirty="0">
              <a:latin typeface="Arial" panose="020B0604020202020204" pitchFamily="34" charset="0"/>
              <a:cs typeface="Arial" panose="020B0604020202020204" pitchFamily="34" charset="0"/>
            </a:rPr>
            <a:t>Спортивная работа</a:t>
          </a:r>
        </a:p>
      </dgm:t>
    </dgm:pt>
    <dgm:pt modelId="{45DA52B7-7933-4E86-AB5F-3AA0797373DC}" type="parTrans" cxnId="{963803F8-D6B7-4B22-96B1-957F69904EBB}">
      <dgm:prSet/>
      <dgm:spPr/>
      <dgm:t>
        <a:bodyPr/>
        <a:lstStyle/>
        <a:p>
          <a:endParaRPr lang="ru-RU"/>
        </a:p>
      </dgm:t>
    </dgm:pt>
    <dgm:pt modelId="{3BCBE29F-67B3-4E82-A30C-E6B47871D34E}" type="sibTrans" cxnId="{963803F8-D6B7-4B22-96B1-957F69904EBB}">
      <dgm:prSet/>
      <dgm:spPr/>
      <dgm:t>
        <a:bodyPr/>
        <a:lstStyle/>
        <a:p>
          <a:endParaRPr lang="ru-RU"/>
        </a:p>
      </dgm:t>
    </dgm:pt>
    <dgm:pt modelId="{55E21E20-A96E-46C4-AEEC-9EF292F78EF5}">
      <dgm:prSet phldrT="[Текст]" custT="1"/>
      <dgm:spPr/>
      <dgm:t>
        <a:bodyPr/>
        <a:lstStyle/>
        <a:p>
          <a:r>
            <a:rPr lang="ru-RU" sz="1600" dirty="0">
              <a:latin typeface="Arial" panose="020B0604020202020204" pitchFamily="34" charset="0"/>
              <a:cs typeface="Arial" panose="020B0604020202020204" pitchFamily="34" charset="0"/>
            </a:rPr>
            <a:t>Профсоюзные коллективные действия</a:t>
          </a:r>
        </a:p>
      </dgm:t>
    </dgm:pt>
    <dgm:pt modelId="{F67F35CE-76FA-409D-A7AA-422AED087933}" type="parTrans" cxnId="{F252A3ED-AEE8-4C7D-9E5B-B3611422F4F3}">
      <dgm:prSet/>
      <dgm:spPr/>
      <dgm:t>
        <a:bodyPr/>
        <a:lstStyle/>
        <a:p>
          <a:endParaRPr lang="ru-RU"/>
        </a:p>
      </dgm:t>
    </dgm:pt>
    <dgm:pt modelId="{1C6BBBA8-190C-4E1A-A400-56EB4003F9C3}" type="sibTrans" cxnId="{F252A3ED-AEE8-4C7D-9E5B-B3611422F4F3}">
      <dgm:prSet/>
      <dgm:spPr/>
      <dgm:t>
        <a:bodyPr/>
        <a:lstStyle/>
        <a:p>
          <a:endParaRPr lang="ru-RU"/>
        </a:p>
      </dgm:t>
    </dgm:pt>
    <dgm:pt modelId="{1F83BBB2-CC95-4BF1-9998-F040D0F223CE}">
      <dgm:prSet phldrT="[Текст]" custT="1"/>
      <dgm:spPr/>
      <dgm:t>
        <a:bodyPr/>
        <a:lstStyle/>
        <a:p>
          <a:r>
            <a:rPr lang="ru-RU" sz="1600" b="0" dirty="0">
              <a:latin typeface="Arial" panose="020B0604020202020204" pitchFamily="34" charset="0"/>
              <a:cs typeface="Arial" panose="020B0604020202020204" pitchFamily="34" charset="0"/>
            </a:rPr>
            <a:t>Поддержка молодых специалистов</a:t>
          </a:r>
        </a:p>
      </dgm:t>
    </dgm:pt>
    <dgm:pt modelId="{A72B0386-16C2-452E-AE20-BEABAED7A3D2}" type="parTrans" cxnId="{28C45A04-D922-4305-A96F-2299D53B5C7C}">
      <dgm:prSet/>
      <dgm:spPr/>
      <dgm:t>
        <a:bodyPr/>
        <a:lstStyle/>
        <a:p>
          <a:endParaRPr lang="ru-RU"/>
        </a:p>
      </dgm:t>
    </dgm:pt>
    <dgm:pt modelId="{A5A933B1-EFC1-47B9-A416-62666BFD3664}" type="sibTrans" cxnId="{28C45A04-D922-4305-A96F-2299D53B5C7C}">
      <dgm:prSet/>
      <dgm:spPr/>
      <dgm:t>
        <a:bodyPr/>
        <a:lstStyle/>
        <a:p>
          <a:endParaRPr lang="ru-RU"/>
        </a:p>
      </dgm:t>
    </dgm:pt>
    <dgm:pt modelId="{62AD821E-3C42-437B-8E34-99EA0130DFFC}" type="pres">
      <dgm:prSet presAssocID="{3D39E1DD-9C92-454E-A294-2A6C828D3278}" presName="Name0" presStyleCnt="0">
        <dgm:presLayoutVars>
          <dgm:chMax val="1"/>
          <dgm:dir/>
          <dgm:animLvl val="ctr"/>
          <dgm:resizeHandles val="exact"/>
        </dgm:presLayoutVars>
      </dgm:prSet>
      <dgm:spPr/>
      <dgm:t>
        <a:bodyPr/>
        <a:lstStyle/>
        <a:p>
          <a:endParaRPr lang="ru-RU"/>
        </a:p>
      </dgm:t>
    </dgm:pt>
    <dgm:pt modelId="{38C75157-6163-48A8-BAEB-4E31B5663D51}" type="pres">
      <dgm:prSet presAssocID="{3C459376-21BD-4B85-998C-C679E0C5823B}" presName="centerShape" presStyleLbl="node0" presStyleIdx="0" presStyleCnt="1" custScaleX="156323" custScaleY="111015" custLinFactNeighborX="-1236" custLinFactNeighborY="-562"/>
      <dgm:spPr/>
      <dgm:t>
        <a:bodyPr/>
        <a:lstStyle/>
        <a:p>
          <a:endParaRPr lang="ru-RU"/>
        </a:p>
      </dgm:t>
    </dgm:pt>
    <dgm:pt modelId="{62D88061-5768-475C-8941-3DAB4285B7F0}" type="pres">
      <dgm:prSet presAssocID="{1CD6CD8F-43AF-4883-A564-350DB84F3923}" presName="parTrans" presStyleLbl="sibTrans2D1" presStyleIdx="0" presStyleCnt="16"/>
      <dgm:spPr/>
      <dgm:t>
        <a:bodyPr/>
        <a:lstStyle/>
        <a:p>
          <a:endParaRPr lang="ru-RU"/>
        </a:p>
      </dgm:t>
    </dgm:pt>
    <dgm:pt modelId="{E68CDF8B-3F6B-4C6E-B65E-1230C2221D76}" type="pres">
      <dgm:prSet presAssocID="{1CD6CD8F-43AF-4883-A564-350DB84F3923}" presName="connectorText" presStyleLbl="sibTrans2D1" presStyleIdx="0" presStyleCnt="16"/>
      <dgm:spPr/>
      <dgm:t>
        <a:bodyPr/>
        <a:lstStyle/>
        <a:p>
          <a:endParaRPr lang="ru-RU"/>
        </a:p>
      </dgm:t>
    </dgm:pt>
    <dgm:pt modelId="{ADA135CB-5F54-4D77-A151-5608EDB9975E}" type="pres">
      <dgm:prSet presAssocID="{84AA4E06-4613-4695-B319-DA5F38B874B4}" presName="node" presStyleLbl="node1" presStyleIdx="0" presStyleCnt="16" custScaleX="210984" custScaleY="114543" custRadScaleRad="52631" custRadScaleInc="-5674">
        <dgm:presLayoutVars>
          <dgm:bulletEnabled val="1"/>
        </dgm:presLayoutVars>
      </dgm:prSet>
      <dgm:spPr/>
      <dgm:t>
        <a:bodyPr/>
        <a:lstStyle/>
        <a:p>
          <a:endParaRPr lang="ru-RU"/>
        </a:p>
      </dgm:t>
    </dgm:pt>
    <dgm:pt modelId="{36A5C80D-B621-413C-8A9F-B0A0E032C740}" type="pres">
      <dgm:prSet presAssocID="{A72B0386-16C2-452E-AE20-BEABAED7A3D2}" presName="parTrans" presStyleLbl="sibTrans2D1" presStyleIdx="1" presStyleCnt="16" custLinFactNeighborX="38378" custLinFactNeighborY="-70387"/>
      <dgm:spPr/>
      <dgm:t>
        <a:bodyPr/>
        <a:lstStyle/>
        <a:p>
          <a:endParaRPr lang="ru-RU"/>
        </a:p>
      </dgm:t>
    </dgm:pt>
    <dgm:pt modelId="{01F3A6EE-84AB-4B4B-8FCA-2F3F1462C6BD}" type="pres">
      <dgm:prSet presAssocID="{A72B0386-16C2-452E-AE20-BEABAED7A3D2}" presName="connectorText" presStyleLbl="sibTrans2D1" presStyleIdx="1" presStyleCnt="16"/>
      <dgm:spPr/>
      <dgm:t>
        <a:bodyPr/>
        <a:lstStyle/>
        <a:p>
          <a:endParaRPr lang="ru-RU"/>
        </a:p>
      </dgm:t>
    </dgm:pt>
    <dgm:pt modelId="{C7AFAA9D-1864-413B-AE66-FE71058E2DA4}" type="pres">
      <dgm:prSet presAssocID="{1F83BBB2-CC95-4BF1-9998-F040D0F223CE}" presName="node" presStyleLbl="node1" presStyleIdx="1" presStyleCnt="16" custScaleX="258161" custScaleY="133906" custRadScaleRad="89565" custRadScaleInc="-14948">
        <dgm:presLayoutVars>
          <dgm:bulletEnabled val="1"/>
        </dgm:presLayoutVars>
      </dgm:prSet>
      <dgm:spPr/>
      <dgm:t>
        <a:bodyPr/>
        <a:lstStyle/>
        <a:p>
          <a:endParaRPr lang="ru-RU"/>
        </a:p>
      </dgm:t>
    </dgm:pt>
    <dgm:pt modelId="{3FAC89D6-7B01-4207-90BC-0CC54A37B25E}" type="pres">
      <dgm:prSet presAssocID="{87BD958A-D71C-4DA0-B846-2C8A177BE098}" presName="parTrans" presStyleLbl="sibTrans2D1" presStyleIdx="2" presStyleCnt="16" custAng="20732120" custScaleX="155656" custScaleY="94407" custLinFactNeighborX="-7952" custLinFactNeighborY="-54157"/>
      <dgm:spPr/>
      <dgm:t>
        <a:bodyPr/>
        <a:lstStyle/>
        <a:p>
          <a:endParaRPr lang="ru-RU"/>
        </a:p>
      </dgm:t>
    </dgm:pt>
    <dgm:pt modelId="{21EFDEC6-09DC-4783-A0DF-388464FCFB88}" type="pres">
      <dgm:prSet presAssocID="{87BD958A-D71C-4DA0-B846-2C8A177BE098}" presName="connectorText" presStyleLbl="sibTrans2D1" presStyleIdx="2" presStyleCnt="16"/>
      <dgm:spPr/>
      <dgm:t>
        <a:bodyPr/>
        <a:lstStyle/>
        <a:p>
          <a:endParaRPr lang="ru-RU"/>
        </a:p>
      </dgm:t>
    </dgm:pt>
    <dgm:pt modelId="{785781DA-B534-49F1-8D45-DE220E44749C}" type="pres">
      <dgm:prSet presAssocID="{7E2CBCA0-11CC-480D-8EAB-5CA5E1EBC754}" presName="node" presStyleLbl="node1" presStyleIdx="2" presStyleCnt="16" custScaleX="279955" custScaleY="112774" custRadScaleRad="140476" custRadScaleInc="113800">
        <dgm:presLayoutVars>
          <dgm:bulletEnabled val="1"/>
        </dgm:presLayoutVars>
      </dgm:prSet>
      <dgm:spPr/>
      <dgm:t>
        <a:bodyPr/>
        <a:lstStyle/>
        <a:p>
          <a:endParaRPr lang="ru-RU"/>
        </a:p>
      </dgm:t>
    </dgm:pt>
    <dgm:pt modelId="{19355DC7-CF7A-4CF9-B9ED-2D21873CCDD2}" type="pres">
      <dgm:prSet presAssocID="{8B65B8E5-03DB-4B9A-A656-A466F51FD7BA}" presName="parTrans" presStyleLbl="sibTrans2D1" presStyleIdx="3" presStyleCnt="16" custAng="21024894"/>
      <dgm:spPr/>
      <dgm:t>
        <a:bodyPr/>
        <a:lstStyle/>
        <a:p>
          <a:endParaRPr lang="ru-RU"/>
        </a:p>
      </dgm:t>
    </dgm:pt>
    <dgm:pt modelId="{DCA429EF-BC05-4FA8-AF08-DFC3346D2A03}" type="pres">
      <dgm:prSet presAssocID="{8B65B8E5-03DB-4B9A-A656-A466F51FD7BA}" presName="connectorText" presStyleLbl="sibTrans2D1" presStyleIdx="3" presStyleCnt="16"/>
      <dgm:spPr/>
      <dgm:t>
        <a:bodyPr/>
        <a:lstStyle/>
        <a:p>
          <a:endParaRPr lang="ru-RU"/>
        </a:p>
      </dgm:t>
    </dgm:pt>
    <dgm:pt modelId="{438DC0A3-0413-4C7B-A6BD-99DA2524263B}" type="pres">
      <dgm:prSet presAssocID="{8FA059EC-4C1F-4230-B8A9-4406EB24D5F7}" presName="node" presStyleLbl="node1" presStyleIdx="3" presStyleCnt="16" custScaleX="343842" custScaleY="110990" custRadScaleRad="109938" custRadScaleInc="36551">
        <dgm:presLayoutVars>
          <dgm:bulletEnabled val="1"/>
        </dgm:presLayoutVars>
      </dgm:prSet>
      <dgm:spPr/>
      <dgm:t>
        <a:bodyPr/>
        <a:lstStyle/>
        <a:p>
          <a:endParaRPr lang="ru-RU"/>
        </a:p>
      </dgm:t>
    </dgm:pt>
    <dgm:pt modelId="{2F31DE3C-8E50-4EB7-BD81-254179089A9B}" type="pres">
      <dgm:prSet presAssocID="{7F62FB15-0B95-4EDB-9325-A9FA74C54ECC}" presName="parTrans" presStyleLbl="sibTrans2D1" presStyleIdx="4" presStyleCnt="16"/>
      <dgm:spPr/>
      <dgm:t>
        <a:bodyPr/>
        <a:lstStyle/>
        <a:p>
          <a:endParaRPr lang="ru-RU"/>
        </a:p>
      </dgm:t>
    </dgm:pt>
    <dgm:pt modelId="{3BEB2239-5D5D-496F-9A6D-260CC32DD332}" type="pres">
      <dgm:prSet presAssocID="{7F62FB15-0B95-4EDB-9325-A9FA74C54ECC}" presName="connectorText" presStyleLbl="sibTrans2D1" presStyleIdx="4" presStyleCnt="16"/>
      <dgm:spPr/>
      <dgm:t>
        <a:bodyPr/>
        <a:lstStyle/>
        <a:p>
          <a:endParaRPr lang="ru-RU"/>
        </a:p>
      </dgm:t>
    </dgm:pt>
    <dgm:pt modelId="{7856D4FE-F610-48C1-9FB2-9E2B2B488055}" type="pres">
      <dgm:prSet presAssocID="{DB2A1C05-1A32-49EE-9B12-AA07B94C4735}" presName="node" presStyleLbl="node1" presStyleIdx="4" presStyleCnt="16" custScaleX="341635" custScaleY="118308" custRadScaleRad="107855" custRadScaleInc="16827">
        <dgm:presLayoutVars>
          <dgm:bulletEnabled val="1"/>
        </dgm:presLayoutVars>
      </dgm:prSet>
      <dgm:spPr/>
      <dgm:t>
        <a:bodyPr/>
        <a:lstStyle/>
        <a:p>
          <a:endParaRPr lang="ru-RU"/>
        </a:p>
      </dgm:t>
    </dgm:pt>
    <dgm:pt modelId="{6494365B-B972-48A8-A5E2-649A8EA31E8B}" type="pres">
      <dgm:prSet presAssocID="{DDD7881B-B3E5-42C2-8E65-FDF57131DD57}" presName="parTrans" presStyleLbl="sibTrans2D1" presStyleIdx="5" presStyleCnt="16"/>
      <dgm:spPr/>
      <dgm:t>
        <a:bodyPr/>
        <a:lstStyle/>
        <a:p>
          <a:endParaRPr lang="ru-RU"/>
        </a:p>
      </dgm:t>
    </dgm:pt>
    <dgm:pt modelId="{20088469-0D8A-407D-916F-BC4069BB471C}" type="pres">
      <dgm:prSet presAssocID="{DDD7881B-B3E5-42C2-8E65-FDF57131DD57}" presName="connectorText" presStyleLbl="sibTrans2D1" presStyleIdx="5" presStyleCnt="16"/>
      <dgm:spPr/>
      <dgm:t>
        <a:bodyPr/>
        <a:lstStyle/>
        <a:p>
          <a:endParaRPr lang="ru-RU"/>
        </a:p>
      </dgm:t>
    </dgm:pt>
    <dgm:pt modelId="{544FE4F8-E4DA-4E60-8E72-BC8BFC1B02F9}" type="pres">
      <dgm:prSet presAssocID="{176E2D75-B042-497F-8A78-5FDA58C8731B}" presName="node" presStyleLbl="node1" presStyleIdx="5" presStyleCnt="16" custScaleX="323273" custScaleY="160035" custRadScaleRad="117247" custRadScaleInc="-19291">
        <dgm:presLayoutVars>
          <dgm:bulletEnabled val="1"/>
        </dgm:presLayoutVars>
      </dgm:prSet>
      <dgm:spPr/>
      <dgm:t>
        <a:bodyPr/>
        <a:lstStyle/>
        <a:p>
          <a:endParaRPr lang="ru-RU"/>
        </a:p>
      </dgm:t>
    </dgm:pt>
    <dgm:pt modelId="{0297C217-ACFA-4DB2-B503-523FB604AD66}" type="pres">
      <dgm:prSet presAssocID="{F446017A-0A10-409C-AA20-3E64DB6D42F6}" presName="parTrans" presStyleLbl="sibTrans2D1" presStyleIdx="6" presStyleCnt="16" custScaleX="137651" custLinFactNeighborX="46862" custLinFactNeighborY="81609"/>
      <dgm:spPr/>
      <dgm:t>
        <a:bodyPr/>
        <a:lstStyle/>
        <a:p>
          <a:endParaRPr lang="ru-RU"/>
        </a:p>
      </dgm:t>
    </dgm:pt>
    <dgm:pt modelId="{1C6D1B56-39E0-4A84-A3BD-B5FA796A465C}" type="pres">
      <dgm:prSet presAssocID="{F446017A-0A10-409C-AA20-3E64DB6D42F6}" presName="connectorText" presStyleLbl="sibTrans2D1" presStyleIdx="6" presStyleCnt="16"/>
      <dgm:spPr/>
      <dgm:t>
        <a:bodyPr/>
        <a:lstStyle/>
        <a:p>
          <a:endParaRPr lang="ru-RU"/>
        </a:p>
      </dgm:t>
    </dgm:pt>
    <dgm:pt modelId="{70736168-C6CB-4A76-91EF-6685C12C3415}" type="pres">
      <dgm:prSet presAssocID="{FA09161E-B91B-4D7E-A4BA-0A06AE7C2561}" presName="node" presStyleLbl="node1" presStyleIdx="6" presStyleCnt="16" custScaleX="305245" custScaleY="109683" custRadScaleRad="128040" custRadScaleInc="-26377">
        <dgm:presLayoutVars>
          <dgm:bulletEnabled val="1"/>
        </dgm:presLayoutVars>
      </dgm:prSet>
      <dgm:spPr/>
      <dgm:t>
        <a:bodyPr/>
        <a:lstStyle/>
        <a:p>
          <a:endParaRPr lang="ru-RU"/>
        </a:p>
      </dgm:t>
    </dgm:pt>
    <dgm:pt modelId="{3039CB16-E7FE-4C28-A8FE-8371FC231992}" type="pres">
      <dgm:prSet presAssocID="{FDA61CF6-BE79-4B55-9013-488E82BCE3AD}" presName="parTrans" presStyleLbl="sibTrans2D1" presStyleIdx="7" presStyleCnt="16"/>
      <dgm:spPr/>
      <dgm:t>
        <a:bodyPr/>
        <a:lstStyle/>
        <a:p>
          <a:endParaRPr lang="ru-RU"/>
        </a:p>
      </dgm:t>
    </dgm:pt>
    <dgm:pt modelId="{F5451284-7C74-46C5-BDA3-EC2B20BE7E12}" type="pres">
      <dgm:prSet presAssocID="{FDA61CF6-BE79-4B55-9013-488E82BCE3AD}" presName="connectorText" presStyleLbl="sibTrans2D1" presStyleIdx="7" presStyleCnt="16"/>
      <dgm:spPr/>
      <dgm:t>
        <a:bodyPr/>
        <a:lstStyle/>
        <a:p>
          <a:endParaRPr lang="ru-RU"/>
        </a:p>
      </dgm:t>
    </dgm:pt>
    <dgm:pt modelId="{AE6FA622-AB17-4997-AB25-1C6DD31AAE38}" type="pres">
      <dgm:prSet presAssocID="{9FA4EFD5-A8C0-4D0C-B23C-F8EAF699D16C}" presName="node" presStyleLbl="node1" presStyleIdx="7" presStyleCnt="16" custScaleX="236235" custScaleY="84114" custRadScaleRad="58828" custRadScaleInc="-72326">
        <dgm:presLayoutVars>
          <dgm:bulletEnabled val="1"/>
        </dgm:presLayoutVars>
      </dgm:prSet>
      <dgm:spPr/>
      <dgm:t>
        <a:bodyPr/>
        <a:lstStyle/>
        <a:p>
          <a:endParaRPr lang="ru-RU"/>
        </a:p>
      </dgm:t>
    </dgm:pt>
    <dgm:pt modelId="{52E4141F-DC0E-4D3A-9B72-9F6C3C5DE285}" type="pres">
      <dgm:prSet presAssocID="{897D304A-C092-47F9-941A-78D25858224E}" presName="parTrans" presStyleLbl="sibTrans2D1" presStyleIdx="8" presStyleCnt="16" custScaleX="120021" custScaleY="64896" custLinFactNeighborX="-19926" custLinFactNeighborY="51047"/>
      <dgm:spPr/>
      <dgm:t>
        <a:bodyPr/>
        <a:lstStyle/>
        <a:p>
          <a:endParaRPr lang="ru-RU"/>
        </a:p>
      </dgm:t>
    </dgm:pt>
    <dgm:pt modelId="{1CFB53BB-A5C6-4804-B513-2CD0545EB2CC}" type="pres">
      <dgm:prSet presAssocID="{897D304A-C092-47F9-941A-78D25858224E}" presName="connectorText" presStyleLbl="sibTrans2D1" presStyleIdx="8" presStyleCnt="16"/>
      <dgm:spPr/>
      <dgm:t>
        <a:bodyPr/>
        <a:lstStyle/>
        <a:p>
          <a:endParaRPr lang="ru-RU"/>
        </a:p>
      </dgm:t>
    </dgm:pt>
    <dgm:pt modelId="{B79D39EA-58FE-4C61-B49D-97B85C06FC17}" type="pres">
      <dgm:prSet presAssocID="{F1D2F4C1-9853-458A-8417-EFF2AD635234}" presName="node" presStyleLbl="node1" presStyleIdx="8" presStyleCnt="16" custScaleX="297659" custScaleY="133232" custRadScaleRad="92989" custRadScaleInc="12196">
        <dgm:presLayoutVars>
          <dgm:bulletEnabled val="1"/>
        </dgm:presLayoutVars>
      </dgm:prSet>
      <dgm:spPr/>
      <dgm:t>
        <a:bodyPr/>
        <a:lstStyle/>
        <a:p>
          <a:endParaRPr lang="ru-RU"/>
        </a:p>
      </dgm:t>
    </dgm:pt>
    <dgm:pt modelId="{D3902DA1-C141-4F8D-8A53-7C3D9129283D}" type="pres">
      <dgm:prSet presAssocID="{486DB660-2D80-4AC6-98A7-A2258A8A5D32}" presName="parTrans" presStyleLbl="sibTrans2D1" presStyleIdx="9" presStyleCnt="16" custScaleX="144370" custScaleY="119874" custLinFactNeighborX="702" custLinFactNeighborY="75267"/>
      <dgm:spPr/>
      <dgm:t>
        <a:bodyPr/>
        <a:lstStyle/>
        <a:p>
          <a:endParaRPr lang="ru-RU"/>
        </a:p>
      </dgm:t>
    </dgm:pt>
    <dgm:pt modelId="{1BE30907-862F-48E3-AC4B-FBB6DF3E45C5}" type="pres">
      <dgm:prSet presAssocID="{486DB660-2D80-4AC6-98A7-A2258A8A5D32}" presName="connectorText" presStyleLbl="sibTrans2D1" presStyleIdx="9" presStyleCnt="16"/>
      <dgm:spPr/>
      <dgm:t>
        <a:bodyPr/>
        <a:lstStyle/>
        <a:p>
          <a:endParaRPr lang="ru-RU"/>
        </a:p>
      </dgm:t>
    </dgm:pt>
    <dgm:pt modelId="{0DEB86BB-03D0-4DC4-B57C-DA85B5FE15FB}" type="pres">
      <dgm:prSet presAssocID="{0EDA8693-EEDC-4C4F-ADA9-53BD71EE7211}" presName="node" presStyleLbl="node1" presStyleIdx="9" presStyleCnt="16" custScaleX="345984" custScaleY="97596" custRadScaleRad="129912" custRadScaleInc="226325">
        <dgm:presLayoutVars>
          <dgm:bulletEnabled val="1"/>
        </dgm:presLayoutVars>
      </dgm:prSet>
      <dgm:spPr/>
      <dgm:t>
        <a:bodyPr/>
        <a:lstStyle/>
        <a:p>
          <a:endParaRPr lang="ru-RU"/>
        </a:p>
      </dgm:t>
    </dgm:pt>
    <dgm:pt modelId="{A1B1AADB-F720-4394-9D6B-20FE2AF20C49}" type="pres">
      <dgm:prSet presAssocID="{E3B5D52C-9960-484E-817C-B073DC22E0B2}" presName="parTrans" presStyleLbl="sibTrans2D1" presStyleIdx="10" presStyleCnt="16" custLinFactNeighborX="-6798" custLinFactNeighborY="55718"/>
      <dgm:spPr/>
      <dgm:t>
        <a:bodyPr/>
        <a:lstStyle/>
        <a:p>
          <a:endParaRPr lang="ru-RU"/>
        </a:p>
      </dgm:t>
    </dgm:pt>
    <dgm:pt modelId="{BBDE6AD2-B7E6-4501-88AF-59724707D70D}" type="pres">
      <dgm:prSet presAssocID="{E3B5D52C-9960-484E-817C-B073DC22E0B2}" presName="connectorText" presStyleLbl="sibTrans2D1" presStyleIdx="10" presStyleCnt="16"/>
      <dgm:spPr/>
      <dgm:t>
        <a:bodyPr/>
        <a:lstStyle/>
        <a:p>
          <a:endParaRPr lang="ru-RU"/>
        </a:p>
      </dgm:t>
    </dgm:pt>
    <dgm:pt modelId="{99D69BB5-C83A-42C9-89FE-060457BF94BF}" type="pres">
      <dgm:prSet presAssocID="{7C9EFE8C-1B49-44D9-9C20-941890AB1B34}" presName="node" presStyleLbl="node1" presStyleIdx="10" presStyleCnt="16" custScaleX="228008" custScaleY="117275" custRadScaleRad="113105" custRadScaleInc="155205">
        <dgm:presLayoutVars>
          <dgm:bulletEnabled val="1"/>
        </dgm:presLayoutVars>
      </dgm:prSet>
      <dgm:spPr/>
      <dgm:t>
        <a:bodyPr/>
        <a:lstStyle/>
        <a:p>
          <a:endParaRPr lang="ru-RU"/>
        </a:p>
      </dgm:t>
    </dgm:pt>
    <dgm:pt modelId="{C38ADC2E-375F-4B82-A6F5-E372AA88C8A4}" type="pres">
      <dgm:prSet presAssocID="{E61D9673-DA66-446F-9AE8-FC9CA5645BF2}" presName="parTrans" presStyleLbl="sibTrans2D1" presStyleIdx="11" presStyleCnt="16"/>
      <dgm:spPr/>
      <dgm:t>
        <a:bodyPr/>
        <a:lstStyle/>
        <a:p>
          <a:endParaRPr lang="ru-RU"/>
        </a:p>
      </dgm:t>
    </dgm:pt>
    <dgm:pt modelId="{BC967B23-1AF5-4392-BF7C-412475337DA1}" type="pres">
      <dgm:prSet presAssocID="{E61D9673-DA66-446F-9AE8-FC9CA5645BF2}" presName="connectorText" presStyleLbl="sibTrans2D1" presStyleIdx="11" presStyleCnt="16"/>
      <dgm:spPr/>
      <dgm:t>
        <a:bodyPr/>
        <a:lstStyle/>
        <a:p>
          <a:endParaRPr lang="ru-RU"/>
        </a:p>
      </dgm:t>
    </dgm:pt>
    <dgm:pt modelId="{E7A37F95-E295-43D3-B14F-6CF44D0C31C9}" type="pres">
      <dgm:prSet presAssocID="{88DD32AD-2D1C-4E35-95C8-4F1F99F3F2CE}" presName="node" presStyleLbl="node1" presStyleIdx="11" presStyleCnt="16" custScaleX="272830" custScaleY="90741" custRadScaleRad="92190" custRadScaleInc="97596">
        <dgm:presLayoutVars>
          <dgm:bulletEnabled val="1"/>
        </dgm:presLayoutVars>
      </dgm:prSet>
      <dgm:spPr/>
      <dgm:t>
        <a:bodyPr/>
        <a:lstStyle/>
        <a:p>
          <a:endParaRPr lang="ru-RU"/>
        </a:p>
      </dgm:t>
    </dgm:pt>
    <dgm:pt modelId="{CCBEF74C-F171-4204-B0E1-AF001D39CBA3}" type="pres">
      <dgm:prSet presAssocID="{D7A5012F-DABB-46AC-B1D4-F10BF99F2995}" presName="parTrans" presStyleLbl="sibTrans2D1" presStyleIdx="12" presStyleCnt="16"/>
      <dgm:spPr/>
      <dgm:t>
        <a:bodyPr/>
        <a:lstStyle/>
        <a:p>
          <a:endParaRPr lang="ru-RU"/>
        </a:p>
      </dgm:t>
    </dgm:pt>
    <dgm:pt modelId="{B687054C-37C2-46DE-BF09-4CDCFE5BF4E7}" type="pres">
      <dgm:prSet presAssocID="{D7A5012F-DABB-46AC-B1D4-F10BF99F2995}" presName="connectorText" presStyleLbl="sibTrans2D1" presStyleIdx="12" presStyleCnt="16"/>
      <dgm:spPr/>
      <dgm:t>
        <a:bodyPr/>
        <a:lstStyle/>
        <a:p>
          <a:endParaRPr lang="ru-RU"/>
        </a:p>
      </dgm:t>
    </dgm:pt>
    <dgm:pt modelId="{7FF1B233-AAA0-449F-84A9-AFF704F6DE20}" type="pres">
      <dgm:prSet presAssocID="{F40D4A6D-420C-4567-8EEE-28842B9877CF}" presName="node" presStyleLbl="node1" presStyleIdx="12" presStyleCnt="16" custScaleX="280932" custScaleY="116482" custRadScaleRad="109410" custRadScaleInc="50827">
        <dgm:presLayoutVars>
          <dgm:bulletEnabled val="1"/>
        </dgm:presLayoutVars>
      </dgm:prSet>
      <dgm:spPr/>
      <dgm:t>
        <a:bodyPr/>
        <a:lstStyle/>
        <a:p>
          <a:endParaRPr lang="ru-RU"/>
        </a:p>
      </dgm:t>
    </dgm:pt>
    <dgm:pt modelId="{39EBA79F-E818-48FF-B9A5-C6F41C04D5CA}" type="pres">
      <dgm:prSet presAssocID="{99D80402-A6D9-4F5F-8E53-701283837BE9}" presName="parTrans" presStyleLbl="sibTrans2D1" presStyleIdx="13" presStyleCnt="16"/>
      <dgm:spPr/>
      <dgm:t>
        <a:bodyPr/>
        <a:lstStyle/>
        <a:p>
          <a:endParaRPr lang="ru-RU"/>
        </a:p>
      </dgm:t>
    </dgm:pt>
    <dgm:pt modelId="{6E7560F5-8CDD-41C1-B53B-388679C633CE}" type="pres">
      <dgm:prSet presAssocID="{99D80402-A6D9-4F5F-8E53-701283837BE9}" presName="connectorText" presStyleLbl="sibTrans2D1" presStyleIdx="13" presStyleCnt="16"/>
      <dgm:spPr/>
      <dgm:t>
        <a:bodyPr/>
        <a:lstStyle/>
        <a:p>
          <a:endParaRPr lang="ru-RU"/>
        </a:p>
      </dgm:t>
    </dgm:pt>
    <dgm:pt modelId="{4BC3FA89-4107-477C-8CEC-E4C4204651BA}" type="pres">
      <dgm:prSet presAssocID="{80BC14C1-3C0A-43BC-BA72-11751D73F1B9}" presName="node" presStyleLbl="node1" presStyleIdx="13" presStyleCnt="16" custScaleX="369360" custScaleY="103912" custRadScaleRad="116030" custRadScaleInc="-10340">
        <dgm:presLayoutVars>
          <dgm:bulletEnabled val="1"/>
        </dgm:presLayoutVars>
      </dgm:prSet>
      <dgm:spPr/>
      <dgm:t>
        <a:bodyPr/>
        <a:lstStyle/>
        <a:p>
          <a:endParaRPr lang="ru-RU"/>
        </a:p>
      </dgm:t>
    </dgm:pt>
    <dgm:pt modelId="{25E9EB05-3359-42D5-83FC-D23434466661}" type="pres">
      <dgm:prSet presAssocID="{45DA52B7-7933-4E86-AB5F-3AA0797373DC}" presName="parTrans" presStyleLbl="sibTrans2D1" presStyleIdx="14" presStyleCnt="16" custScaleX="126767" custLinFactNeighborX="3740" custLinFactNeighborY="-76601"/>
      <dgm:spPr/>
      <dgm:t>
        <a:bodyPr/>
        <a:lstStyle/>
        <a:p>
          <a:endParaRPr lang="ru-RU"/>
        </a:p>
      </dgm:t>
    </dgm:pt>
    <dgm:pt modelId="{2856808C-74B4-43A6-ACD0-AA7C9DC81649}" type="pres">
      <dgm:prSet presAssocID="{45DA52B7-7933-4E86-AB5F-3AA0797373DC}" presName="connectorText" presStyleLbl="sibTrans2D1" presStyleIdx="14" presStyleCnt="16"/>
      <dgm:spPr/>
      <dgm:t>
        <a:bodyPr/>
        <a:lstStyle/>
        <a:p>
          <a:endParaRPr lang="ru-RU"/>
        </a:p>
      </dgm:t>
    </dgm:pt>
    <dgm:pt modelId="{FAF9840F-7895-40A1-A1A7-5F8D6A6FFE69}" type="pres">
      <dgm:prSet presAssocID="{15B96B7A-AB56-41CC-BA86-FC2107815248}" presName="node" presStyleLbl="node1" presStyleIdx="14" presStyleCnt="16" custScaleX="218222" custScaleY="106584" custRadScaleRad="124941" custRadScaleInc="-86011">
        <dgm:presLayoutVars>
          <dgm:bulletEnabled val="1"/>
        </dgm:presLayoutVars>
      </dgm:prSet>
      <dgm:spPr/>
      <dgm:t>
        <a:bodyPr/>
        <a:lstStyle/>
        <a:p>
          <a:endParaRPr lang="ru-RU"/>
        </a:p>
      </dgm:t>
    </dgm:pt>
    <dgm:pt modelId="{793396F8-B3D3-49CE-B475-EDFACBC567E6}" type="pres">
      <dgm:prSet presAssocID="{F67F35CE-76FA-409D-A7AA-422AED087933}" presName="parTrans" presStyleLbl="sibTrans2D1" presStyleIdx="15" presStyleCnt="16" custLinFactNeighborX="-33053" custLinFactNeighborY="-69017"/>
      <dgm:spPr/>
      <dgm:t>
        <a:bodyPr/>
        <a:lstStyle/>
        <a:p>
          <a:endParaRPr lang="ru-RU"/>
        </a:p>
      </dgm:t>
    </dgm:pt>
    <dgm:pt modelId="{F3776AA0-AA29-408E-AAAE-DCBBCEC29E4E}" type="pres">
      <dgm:prSet presAssocID="{F67F35CE-76FA-409D-A7AA-422AED087933}" presName="connectorText" presStyleLbl="sibTrans2D1" presStyleIdx="15" presStyleCnt="16"/>
      <dgm:spPr/>
      <dgm:t>
        <a:bodyPr/>
        <a:lstStyle/>
        <a:p>
          <a:endParaRPr lang="ru-RU"/>
        </a:p>
      </dgm:t>
    </dgm:pt>
    <dgm:pt modelId="{3B033FDB-D5AD-4C45-9042-425315FC1E8E}" type="pres">
      <dgm:prSet presAssocID="{55E21E20-A96E-46C4-AEEC-9EF292F78EF5}" presName="node" presStyleLbl="node1" presStyleIdx="15" presStyleCnt="16" custScaleX="262305" custScaleY="118351" custRadScaleRad="98045" custRadScaleInc="-15161">
        <dgm:presLayoutVars>
          <dgm:bulletEnabled val="1"/>
        </dgm:presLayoutVars>
      </dgm:prSet>
      <dgm:spPr/>
      <dgm:t>
        <a:bodyPr/>
        <a:lstStyle/>
        <a:p>
          <a:endParaRPr lang="ru-RU"/>
        </a:p>
      </dgm:t>
    </dgm:pt>
  </dgm:ptLst>
  <dgm:cxnLst>
    <dgm:cxn modelId="{2B56A242-4FC9-4C4B-BB50-05FC75E701B0}" type="presOf" srcId="{55E21E20-A96E-46C4-AEEC-9EF292F78EF5}" destId="{3B033FDB-D5AD-4C45-9042-425315FC1E8E}" srcOrd="0" destOrd="0" presId="urn:microsoft.com/office/officeart/2005/8/layout/radial5"/>
    <dgm:cxn modelId="{CA781C0A-1445-4C26-9B6C-3B301679F72E}" type="presOf" srcId="{3D39E1DD-9C92-454E-A294-2A6C828D3278}" destId="{62AD821E-3C42-437B-8E34-99EA0130DFFC}" srcOrd="0" destOrd="0" presId="urn:microsoft.com/office/officeart/2005/8/layout/radial5"/>
    <dgm:cxn modelId="{CD4C78E5-9C67-4FB9-97A1-BBA53EF9F620}" type="presOf" srcId="{15B96B7A-AB56-41CC-BA86-FC2107815248}" destId="{FAF9840F-7895-40A1-A1A7-5F8D6A6FFE69}" srcOrd="0" destOrd="0" presId="urn:microsoft.com/office/officeart/2005/8/layout/radial5"/>
    <dgm:cxn modelId="{963803F8-D6B7-4B22-96B1-957F69904EBB}" srcId="{3C459376-21BD-4B85-998C-C679E0C5823B}" destId="{15B96B7A-AB56-41CC-BA86-FC2107815248}" srcOrd="14" destOrd="0" parTransId="{45DA52B7-7933-4E86-AB5F-3AA0797373DC}" sibTransId="{3BCBE29F-67B3-4E82-A30C-E6B47871D34E}"/>
    <dgm:cxn modelId="{77C5C91F-5065-4017-B8FB-F2FAEA1EAF79}" srcId="{3C459376-21BD-4B85-998C-C679E0C5823B}" destId="{0EDA8693-EEDC-4C4F-ADA9-53BD71EE7211}" srcOrd="9" destOrd="0" parTransId="{486DB660-2D80-4AC6-98A7-A2258A8A5D32}" sibTransId="{E2DF2587-2D00-4FE6-9D5F-E9856B525ED5}"/>
    <dgm:cxn modelId="{6BA8C5A5-86D5-4EB9-8071-CF5505EC0D47}" type="presOf" srcId="{A72B0386-16C2-452E-AE20-BEABAED7A3D2}" destId="{01F3A6EE-84AB-4B4B-8FCA-2F3F1462C6BD}" srcOrd="1" destOrd="0" presId="urn:microsoft.com/office/officeart/2005/8/layout/radial5"/>
    <dgm:cxn modelId="{E0B898E0-2ABF-452D-B0DD-70696F7F7494}" srcId="{3C459376-21BD-4B85-998C-C679E0C5823B}" destId="{84AA4E06-4613-4695-B319-DA5F38B874B4}" srcOrd="0" destOrd="0" parTransId="{1CD6CD8F-43AF-4883-A564-350DB84F3923}" sibTransId="{54E3BB1B-E0B9-47EE-BD45-1A18866C9576}"/>
    <dgm:cxn modelId="{6B521DA4-5FF9-48DC-BD79-BFACFBA75976}" type="presOf" srcId="{8FA059EC-4C1F-4230-B8A9-4406EB24D5F7}" destId="{438DC0A3-0413-4C7B-A6BD-99DA2524263B}" srcOrd="0" destOrd="0" presId="urn:microsoft.com/office/officeart/2005/8/layout/radial5"/>
    <dgm:cxn modelId="{E94FF4D7-909E-4449-9AE7-D773CFBCA820}" type="presOf" srcId="{E3B5D52C-9960-484E-817C-B073DC22E0B2}" destId="{A1B1AADB-F720-4394-9D6B-20FE2AF20C49}" srcOrd="0" destOrd="0" presId="urn:microsoft.com/office/officeart/2005/8/layout/radial5"/>
    <dgm:cxn modelId="{75B140F5-43DD-447F-A67C-D98E75600AB6}" type="presOf" srcId="{1CD6CD8F-43AF-4883-A564-350DB84F3923}" destId="{62D88061-5768-475C-8941-3DAB4285B7F0}" srcOrd="0" destOrd="0" presId="urn:microsoft.com/office/officeart/2005/8/layout/radial5"/>
    <dgm:cxn modelId="{F93AD927-0543-4CB5-9C0A-0C6CA62C9F97}" type="presOf" srcId="{7F62FB15-0B95-4EDB-9325-A9FA74C54ECC}" destId="{2F31DE3C-8E50-4EB7-BD81-254179089A9B}" srcOrd="0" destOrd="0" presId="urn:microsoft.com/office/officeart/2005/8/layout/radial5"/>
    <dgm:cxn modelId="{786AB896-2A86-4DD5-ADDF-F1584E99AE0D}" type="presOf" srcId="{D7A5012F-DABB-46AC-B1D4-F10BF99F2995}" destId="{B687054C-37C2-46DE-BF09-4CDCFE5BF4E7}" srcOrd="1" destOrd="0" presId="urn:microsoft.com/office/officeart/2005/8/layout/radial5"/>
    <dgm:cxn modelId="{2693E6E4-2CD5-42BE-BA05-249DA7200D53}" type="presOf" srcId="{DDD7881B-B3E5-42C2-8E65-FDF57131DD57}" destId="{20088469-0D8A-407D-916F-BC4069BB471C}" srcOrd="1" destOrd="0" presId="urn:microsoft.com/office/officeart/2005/8/layout/radial5"/>
    <dgm:cxn modelId="{196FDE63-8B51-4FAC-82AF-656C4559158A}" type="presOf" srcId="{80BC14C1-3C0A-43BC-BA72-11751D73F1B9}" destId="{4BC3FA89-4107-477C-8CEC-E4C4204651BA}" srcOrd="0" destOrd="0" presId="urn:microsoft.com/office/officeart/2005/8/layout/radial5"/>
    <dgm:cxn modelId="{8B901C58-75B2-4B3A-B604-C91799B6895D}" srcId="{3C459376-21BD-4B85-998C-C679E0C5823B}" destId="{DB2A1C05-1A32-49EE-9B12-AA07B94C4735}" srcOrd="4" destOrd="0" parTransId="{7F62FB15-0B95-4EDB-9325-A9FA74C54ECC}" sibTransId="{A705A212-DF75-43A1-9955-68A3155F7EAA}"/>
    <dgm:cxn modelId="{195F0996-1796-424D-8CB8-2BE97D1680DD}" type="presOf" srcId="{176E2D75-B042-497F-8A78-5FDA58C8731B}" destId="{544FE4F8-E4DA-4E60-8E72-BC8BFC1B02F9}" srcOrd="0" destOrd="0" presId="urn:microsoft.com/office/officeart/2005/8/layout/radial5"/>
    <dgm:cxn modelId="{F437955D-0D20-4F3D-B67D-F0989DBB66C9}" type="presOf" srcId="{99D80402-A6D9-4F5F-8E53-701283837BE9}" destId="{6E7560F5-8CDD-41C1-B53B-388679C633CE}" srcOrd="1" destOrd="0" presId="urn:microsoft.com/office/officeart/2005/8/layout/radial5"/>
    <dgm:cxn modelId="{5F554A5A-A88A-468A-9E35-792204B9172B}" srcId="{3C459376-21BD-4B85-998C-C679E0C5823B}" destId="{7C9EFE8C-1B49-44D9-9C20-941890AB1B34}" srcOrd="10" destOrd="0" parTransId="{E3B5D52C-9960-484E-817C-B073DC22E0B2}" sibTransId="{E2B6BE0F-BF30-49C1-906C-F837D6110914}"/>
    <dgm:cxn modelId="{92E38152-C011-447F-9075-28FD89621D92}" type="presOf" srcId="{897D304A-C092-47F9-941A-78D25858224E}" destId="{52E4141F-DC0E-4D3A-9B72-9F6C3C5DE285}" srcOrd="0" destOrd="0" presId="urn:microsoft.com/office/officeart/2005/8/layout/radial5"/>
    <dgm:cxn modelId="{EC68CD18-C5A9-4852-93E6-AD8C5019A9CF}" type="presOf" srcId="{D7A5012F-DABB-46AC-B1D4-F10BF99F2995}" destId="{CCBEF74C-F171-4204-B0E1-AF001D39CBA3}" srcOrd="0" destOrd="0" presId="urn:microsoft.com/office/officeart/2005/8/layout/radial5"/>
    <dgm:cxn modelId="{D383BF2F-B717-4AE1-B7AD-609634E75148}" type="presOf" srcId="{99D80402-A6D9-4F5F-8E53-701283837BE9}" destId="{39EBA79F-E818-48FF-B9A5-C6F41C04D5CA}" srcOrd="0" destOrd="0" presId="urn:microsoft.com/office/officeart/2005/8/layout/radial5"/>
    <dgm:cxn modelId="{ED4FBC8C-F103-4114-838E-57BA8BC74195}" type="presOf" srcId="{E61D9673-DA66-446F-9AE8-FC9CA5645BF2}" destId="{BC967B23-1AF5-4392-BF7C-412475337DA1}" srcOrd="1" destOrd="0" presId="urn:microsoft.com/office/officeart/2005/8/layout/radial5"/>
    <dgm:cxn modelId="{FBF7BAF9-AC2C-4083-BE04-0C081E991ECB}" srcId="{3C459376-21BD-4B85-998C-C679E0C5823B}" destId="{9FA4EFD5-A8C0-4D0C-B23C-F8EAF699D16C}" srcOrd="7" destOrd="0" parTransId="{FDA61CF6-BE79-4B55-9013-488E82BCE3AD}" sibTransId="{F0B5F0EB-27C4-40A2-A473-29C8A00A9052}"/>
    <dgm:cxn modelId="{FDD6C276-299F-4153-81D1-D444499CB9BE}" type="presOf" srcId="{E61D9673-DA66-446F-9AE8-FC9CA5645BF2}" destId="{C38ADC2E-375F-4B82-A6F5-E372AA88C8A4}" srcOrd="0" destOrd="0" presId="urn:microsoft.com/office/officeart/2005/8/layout/radial5"/>
    <dgm:cxn modelId="{A308EFD9-13BF-4E1C-AE5E-62BCDA826DBF}" type="presOf" srcId="{DDD7881B-B3E5-42C2-8E65-FDF57131DD57}" destId="{6494365B-B972-48A8-A5E2-649A8EA31E8B}" srcOrd="0" destOrd="0" presId="urn:microsoft.com/office/officeart/2005/8/layout/radial5"/>
    <dgm:cxn modelId="{D7E97B7A-9EF8-4741-9418-897D41AE75E7}" type="presOf" srcId="{F1D2F4C1-9853-458A-8417-EFF2AD635234}" destId="{B79D39EA-58FE-4C61-B49D-97B85C06FC17}" srcOrd="0" destOrd="0" presId="urn:microsoft.com/office/officeart/2005/8/layout/radial5"/>
    <dgm:cxn modelId="{1F14071D-7496-4F94-A4FE-30CC6DAC6387}" type="presOf" srcId="{A72B0386-16C2-452E-AE20-BEABAED7A3D2}" destId="{36A5C80D-B621-413C-8A9F-B0A0E032C740}" srcOrd="0" destOrd="0" presId="urn:microsoft.com/office/officeart/2005/8/layout/radial5"/>
    <dgm:cxn modelId="{F11657E1-F805-412E-8706-23B5260BF4E0}" type="presOf" srcId="{3C459376-21BD-4B85-998C-C679E0C5823B}" destId="{38C75157-6163-48A8-BAEB-4E31B5663D51}" srcOrd="0" destOrd="0" presId="urn:microsoft.com/office/officeart/2005/8/layout/radial5"/>
    <dgm:cxn modelId="{EE0C692A-C5CD-4237-8D28-A24552CC3AA6}" type="presOf" srcId="{F67F35CE-76FA-409D-A7AA-422AED087933}" destId="{793396F8-B3D3-49CE-B475-EDFACBC567E6}" srcOrd="0" destOrd="0" presId="urn:microsoft.com/office/officeart/2005/8/layout/radial5"/>
    <dgm:cxn modelId="{19514854-E0DD-4539-BC34-4C3059873968}" type="presOf" srcId="{F446017A-0A10-409C-AA20-3E64DB6D42F6}" destId="{1C6D1B56-39E0-4A84-A3BD-B5FA796A465C}" srcOrd="1" destOrd="0" presId="urn:microsoft.com/office/officeart/2005/8/layout/radial5"/>
    <dgm:cxn modelId="{341174BF-9289-4FFB-A285-BE47562ADF51}" srcId="{3C459376-21BD-4B85-998C-C679E0C5823B}" destId="{80BC14C1-3C0A-43BC-BA72-11751D73F1B9}" srcOrd="13" destOrd="0" parTransId="{99D80402-A6D9-4F5F-8E53-701283837BE9}" sibTransId="{747F7214-AEB8-450A-BCB6-A477BA83BD17}"/>
    <dgm:cxn modelId="{B50F00EA-0FA0-45D1-B850-80CB5F9E81C3}" type="presOf" srcId="{F40D4A6D-420C-4567-8EEE-28842B9877CF}" destId="{7FF1B233-AAA0-449F-84A9-AFF704F6DE20}" srcOrd="0" destOrd="0" presId="urn:microsoft.com/office/officeart/2005/8/layout/radial5"/>
    <dgm:cxn modelId="{BB662665-A2E1-4D9D-98A1-F1BDB3930FE4}" type="presOf" srcId="{FDA61CF6-BE79-4B55-9013-488E82BCE3AD}" destId="{3039CB16-E7FE-4C28-A8FE-8371FC231992}" srcOrd="0" destOrd="0" presId="urn:microsoft.com/office/officeart/2005/8/layout/radial5"/>
    <dgm:cxn modelId="{20522CCE-4DEB-457D-9DF0-EA4A4E1683AC}" type="presOf" srcId="{7C9EFE8C-1B49-44D9-9C20-941890AB1B34}" destId="{99D69BB5-C83A-42C9-89FE-060457BF94BF}" srcOrd="0" destOrd="0" presId="urn:microsoft.com/office/officeart/2005/8/layout/radial5"/>
    <dgm:cxn modelId="{F252A3ED-AEE8-4C7D-9E5B-B3611422F4F3}" srcId="{3C459376-21BD-4B85-998C-C679E0C5823B}" destId="{55E21E20-A96E-46C4-AEEC-9EF292F78EF5}" srcOrd="15" destOrd="0" parTransId="{F67F35CE-76FA-409D-A7AA-422AED087933}" sibTransId="{1C6BBBA8-190C-4E1A-A400-56EB4003F9C3}"/>
    <dgm:cxn modelId="{E653821F-E362-4040-9A5F-2DEF7EB5F0BE}" type="presOf" srcId="{E3B5D52C-9960-484E-817C-B073DC22E0B2}" destId="{BBDE6AD2-B7E6-4501-88AF-59724707D70D}" srcOrd="1" destOrd="0" presId="urn:microsoft.com/office/officeart/2005/8/layout/radial5"/>
    <dgm:cxn modelId="{A3721868-B7FB-461F-9957-87D88AFD2F26}" srcId="{3C459376-21BD-4B85-998C-C679E0C5823B}" destId="{F1D2F4C1-9853-458A-8417-EFF2AD635234}" srcOrd="8" destOrd="0" parTransId="{897D304A-C092-47F9-941A-78D25858224E}" sibTransId="{E8A8C6C4-9DF6-45FA-98A3-37E7A7D50C7C}"/>
    <dgm:cxn modelId="{9AA6E3CE-7085-460C-9C76-B73B5B1021A5}" type="presOf" srcId="{1CD6CD8F-43AF-4883-A564-350DB84F3923}" destId="{E68CDF8B-3F6B-4C6E-B65E-1230C2221D76}" srcOrd="1" destOrd="0" presId="urn:microsoft.com/office/officeart/2005/8/layout/radial5"/>
    <dgm:cxn modelId="{EF883260-5884-4B61-AD89-24FD0B353C86}" srcId="{3D39E1DD-9C92-454E-A294-2A6C828D3278}" destId="{3C459376-21BD-4B85-998C-C679E0C5823B}" srcOrd="0" destOrd="0" parTransId="{B494F0DC-29BA-4DC4-B4CE-FD7918685A7C}" sibTransId="{E32CF269-7AE6-433E-97DE-3A0BF9FC50C7}"/>
    <dgm:cxn modelId="{23377B6A-0642-4FBD-AF80-906B5733E053}" type="presOf" srcId="{486DB660-2D80-4AC6-98A7-A2258A8A5D32}" destId="{D3902DA1-C141-4F8D-8A53-7C3D9129283D}" srcOrd="0" destOrd="0" presId="urn:microsoft.com/office/officeart/2005/8/layout/radial5"/>
    <dgm:cxn modelId="{31EEBFE7-A783-425A-B9E4-CD8AA60C11EE}" srcId="{3C459376-21BD-4B85-998C-C679E0C5823B}" destId="{8FA059EC-4C1F-4230-B8A9-4406EB24D5F7}" srcOrd="3" destOrd="0" parTransId="{8B65B8E5-03DB-4B9A-A656-A466F51FD7BA}" sibTransId="{36BD49A2-B44F-40A9-86D6-6F04F75AA0BF}"/>
    <dgm:cxn modelId="{D1509D73-4A49-4FC6-94B3-5D28768738E8}" srcId="{3C459376-21BD-4B85-998C-C679E0C5823B}" destId="{F40D4A6D-420C-4567-8EEE-28842B9877CF}" srcOrd="12" destOrd="0" parTransId="{D7A5012F-DABB-46AC-B1D4-F10BF99F2995}" sibTransId="{8FEA2F20-7BE7-4565-B652-A6BD00E76F93}"/>
    <dgm:cxn modelId="{29F5581E-0D0F-4BA8-901E-299730B3E587}" type="presOf" srcId="{F446017A-0A10-409C-AA20-3E64DB6D42F6}" destId="{0297C217-ACFA-4DB2-B503-523FB604AD66}" srcOrd="0" destOrd="0" presId="urn:microsoft.com/office/officeart/2005/8/layout/radial5"/>
    <dgm:cxn modelId="{CC18E8CA-CC98-46E0-81AD-38E8EB92E139}" type="presOf" srcId="{FA09161E-B91B-4D7E-A4BA-0A06AE7C2561}" destId="{70736168-C6CB-4A76-91EF-6685C12C3415}" srcOrd="0" destOrd="0" presId="urn:microsoft.com/office/officeart/2005/8/layout/radial5"/>
    <dgm:cxn modelId="{40C62532-8A06-44F1-B2A9-BC30CDA121AB}" type="presOf" srcId="{FDA61CF6-BE79-4B55-9013-488E82BCE3AD}" destId="{F5451284-7C74-46C5-BDA3-EC2B20BE7E12}" srcOrd="1" destOrd="0" presId="urn:microsoft.com/office/officeart/2005/8/layout/radial5"/>
    <dgm:cxn modelId="{95CE5F6C-9134-462A-ABCC-C5E3EDF3E259}" type="presOf" srcId="{87BD958A-D71C-4DA0-B846-2C8A177BE098}" destId="{21EFDEC6-09DC-4783-A0DF-388464FCFB88}" srcOrd="1" destOrd="0" presId="urn:microsoft.com/office/officeart/2005/8/layout/radial5"/>
    <dgm:cxn modelId="{0C4F9963-373A-4F53-B714-3ED0A8129D10}" srcId="{3C459376-21BD-4B85-998C-C679E0C5823B}" destId="{176E2D75-B042-497F-8A78-5FDA58C8731B}" srcOrd="5" destOrd="0" parTransId="{DDD7881B-B3E5-42C2-8E65-FDF57131DD57}" sibTransId="{D3DD8B24-27D3-4353-9BC9-A0E2DEB328DA}"/>
    <dgm:cxn modelId="{A6C47B78-F9C3-4966-89E8-DCF65555924B}" type="presOf" srcId="{897D304A-C092-47F9-941A-78D25858224E}" destId="{1CFB53BB-A5C6-4804-B513-2CD0545EB2CC}" srcOrd="1" destOrd="0" presId="urn:microsoft.com/office/officeart/2005/8/layout/radial5"/>
    <dgm:cxn modelId="{1CBC4C4C-F536-4CB8-8CB9-A63D36A4E7CA}" srcId="{3C459376-21BD-4B85-998C-C679E0C5823B}" destId="{88DD32AD-2D1C-4E35-95C8-4F1F99F3F2CE}" srcOrd="11" destOrd="0" parTransId="{E61D9673-DA66-446F-9AE8-FC9CA5645BF2}" sibTransId="{26A9F05B-A4D0-4865-92FF-99F82FA30A57}"/>
    <dgm:cxn modelId="{A32F1D34-25CB-46B2-942A-46096E549974}" type="presOf" srcId="{87BD958A-D71C-4DA0-B846-2C8A177BE098}" destId="{3FAC89D6-7B01-4207-90BC-0CC54A37B25E}" srcOrd="0" destOrd="0" presId="urn:microsoft.com/office/officeart/2005/8/layout/radial5"/>
    <dgm:cxn modelId="{28C45A04-D922-4305-A96F-2299D53B5C7C}" srcId="{3C459376-21BD-4B85-998C-C679E0C5823B}" destId="{1F83BBB2-CC95-4BF1-9998-F040D0F223CE}" srcOrd="1" destOrd="0" parTransId="{A72B0386-16C2-452E-AE20-BEABAED7A3D2}" sibTransId="{A5A933B1-EFC1-47B9-A416-62666BFD3664}"/>
    <dgm:cxn modelId="{161C1786-2271-46DF-A8EC-4DC2D7BBAB55}" type="presOf" srcId="{486DB660-2D80-4AC6-98A7-A2258A8A5D32}" destId="{1BE30907-862F-48E3-AC4B-FBB6DF3E45C5}" srcOrd="1" destOrd="0" presId="urn:microsoft.com/office/officeart/2005/8/layout/radial5"/>
    <dgm:cxn modelId="{9E4AC6DC-597B-4BB0-A9D8-095F6EB28EA1}" type="presOf" srcId="{88DD32AD-2D1C-4E35-95C8-4F1F99F3F2CE}" destId="{E7A37F95-E295-43D3-B14F-6CF44D0C31C9}" srcOrd="0" destOrd="0" presId="urn:microsoft.com/office/officeart/2005/8/layout/radial5"/>
    <dgm:cxn modelId="{3F92A42C-01DB-4EA0-9600-F0448D8C1BD6}" type="presOf" srcId="{DB2A1C05-1A32-49EE-9B12-AA07B94C4735}" destId="{7856D4FE-F610-48C1-9FB2-9E2B2B488055}" srcOrd="0" destOrd="0" presId="urn:microsoft.com/office/officeart/2005/8/layout/radial5"/>
    <dgm:cxn modelId="{48D8F12F-3AE9-4C46-8AC0-C6A21765DD2A}" type="presOf" srcId="{8B65B8E5-03DB-4B9A-A656-A466F51FD7BA}" destId="{19355DC7-CF7A-4CF9-B9ED-2D21873CCDD2}" srcOrd="0" destOrd="0" presId="urn:microsoft.com/office/officeart/2005/8/layout/radial5"/>
    <dgm:cxn modelId="{814D5794-EF5E-4B36-9D32-F640B107B8F5}" type="presOf" srcId="{84AA4E06-4613-4695-B319-DA5F38B874B4}" destId="{ADA135CB-5F54-4D77-A151-5608EDB9975E}" srcOrd="0" destOrd="0" presId="urn:microsoft.com/office/officeart/2005/8/layout/radial5"/>
    <dgm:cxn modelId="{3DA4A518-19CA-4BFC-82B5-99A052EA1E43}" type="presOf" srcId="{45DA52B7-7933-4E86-AB5F-3AA0797373DC}" destId="{2856808C-74B4-43A6-ACD0-AA7C9DC81649}" srcOrd="1" destOrd="0" presId="urn:microsoft.com/office/officeart/2005/8/layout/radial5"/>
    <dgm:cxn modelId="{C6573422-1AA3-47D5-86E6-F249E514FA91}" type="presOf" srcId="{0EDA8693-EEDC-4C4F-ADA9-53BD71EE7211}" destId="{0DEB86BB-03D0-4DC4-B57C-DA85B5FE15FB}" srcOrd="0" destOrd="0" presId="urn:microsoft.com/office/officeart/2005/8/layout/radial5"/>
    <dgm:cxn modelId="{7C9A1614-D762-4F11-9323-FC422AA41FA2}" type="presOf" srcId="{8B65B8E5-03DB-4B9A-A656-A466F51FD7BA}" destId="{DCA429EF-BC05-4FA8-AF08-DFC3346D2A03}" srcOrd="1" destOrd="0" presId="urn:microsoft.com/office/officeart/2005/8/layout/radial5"/>
    <dgm:cxn modelId="{A7EC7DF6-BF80-4639-A192-80A131D8128F}" srcId="{3C459376-21BD-4B85-998C-C679E0C5823B}" destId="{7E2CBCA0-11CC-480D-8EAB-5CA5E1EBC754}" srcOrd="2" destOrd="0" parTransId="{87BD958A-D71C-4DA0-B846-2C8A177BE098}" sibTransId="{227691C9-4473-4696-9B91-F89763642FF3}"/>
    <dgm:cxn modelId="{21061957-9182-47F1-BCBB-593083A2A118}" type="presOf" srcId="{7F62FB15-0B95-4EDB-9325-A9FA74C54ECC}" destId="{3BEB2239-5D5D-496F-9A6D-260CC32DD332}" srcOrd="1" destOrd="0" presId="urn:microsoft.com/office/officeart/2005/8/layout/radial5"/>
    <dgm:cxn modelId="{73B112AC-9BB3-4629-A20E-B28482FAA436}" type="presOf" srcId="{1F83BBB2-CC95-4BF1-9998-F040D0F223CE}" destId="{C7AFAA9D-1864-413B-AE66-FE71058E2DA4}" srcOrd="0" destOrd="0" presId="urn:microsoft.com/office/officeart/2005/8/layout/radial5"/>
    <dgm:cxn modelId="{2DB65A38-849A-4357-8C92-2A716DD30172}" type="presOf" srcId="{7E2CBCA0-11CC-480D-8EAB-5CA5E1EBC754}" destId="{785781DA-B534-49F1-8D45-DE220E44749C}" srcOrd="0" destOrd="0" presId="urn:microsoft.com/office/officeart/2005/8/layout/radial5"/>
    <dgm:cxn modelId="{BCC1C16F-2E2F-4981-AA55-A49C1FA8AC4B}" type="presOf" srcId="{9FA4EFD5-A8C0-4D0C-B23C-F8EAF699D16C}" destId="{AE6FA622-AB17-4997-AB25-1C6DD31AAE38}" srcOrd="0" destOrd="0" presId="urn:microsoft.com/office/officeart/2005/8/layout/radial5"/>
    <dgm:cxn modelId="{21F2AD56-21AC-40D7-AF62-8505F0FA2D46}" type="presOf" srcId="{F67F35CE-76FA-409D-A7AA-422AED087933}" destId="{F3776AA0-AA29-408E-AAAE-DCBBCEC29E4E}" srcOrd="1" destOrd="0" presId="urn:microsoft.com/office/officeart/2005/8/layout/radial5"/>
    <dgm:cxn modelId="{1301FFBB-F0AC-4161-A283-6FF2E8BFF295}" type="presOf" srcId="{45DA52B7-7933-4E86-AB5F-3AA0797373DC}" destId="{25E9EB05-3359-42D5-83FC-D23434466661}" srcOrd="0" destOrd="0" presId="urn:microsoft.com/office/officeart/2005/8/layout/radial5"/>
    <dgm:cxn modelId="{FA12BCCB-17E0-4C20-86DA-0995658F62B5}" srcId="{3C459376-21BD-4B85-998C-C679E0C5823B}" destId="{FA09161E-B91B-4D7E-A4BA-0A06AE7C2561}" srcOrd="6" destOrd="0" parTransId="{F446017A-0A10-409C-AA20-3E64DB6D42F6}" sibTransId="{EDAA5A5F-5A9E-4C02-9AE2-DA1F5AD2B6A0}"/>
    <dgm:cxn modelId="{C12278C2-F04D-4BB7-B675-E7937E09DB92}" type="presParOf" srcId="{62AD821E-3C42-437B-8E34-99EA0130DFFC}" destId="{38C75157-6163-48A8-BAEB-4E31B5663D51}" srcOrd="0" destOrd="0" presId="urn:microsoft.com/office/officeart/2005/8/layout/radial5"/>
    <dgm:cxn modelId="{F4C3ED7F-7012-4E45-B8C3-9AFFC788DE20}" type="presParOf" srcId="{62AD821E-3C42-437B-8E34-99EA0130DFFC}" destId="{62D88061-5768-475C-8941-3DAB4285B7F0}" srcOrd="1" destOrd="0" presId="urn:microsoft.com/office/officeart/2005/8/layout/radial5"/>
    <dgm:cxn modelId="{5AFA2526-14AE-480C-9698-2D45C9AC7834}" type="presParOf" srcId="{62D88061-5768-475C-8941-3DAB4285B7F0}" destId="{E68CDF8B-3F6B-4C6E-B65E-1230C2221D76}" srcOrd="0" destOrd="0" presId="urn:microsoft.com/office/officeart/2005/8/layout/radial5"/>
    <dgm:cxn modelId="{AE40B28B-62BA-4318-ABBB-8026E9EDE896}" type="presParOf" srcId="{62AD821E-3C42-437B-8E34-99EA0130DFFC}" destId="{ADA135CB-5F54-4D77-A151-5608EDB9975E}" srcOrd="2" destOrd="0" presId="urn:microsoft.com/office/officeart/2005/8/layout/radial5"/>
    <dgm:cxn modelId="{E790F382-BF67-4F3B-8137-B969935ACCB1}" type="presParOf" srcId="{62AD821E-3C42-437B-8E34-99EA0130DFFC}" destId="{36A5C80D-B621-413C-8A9F-B0A0E032C740}" srcOrd="3" destOrd="0" presId="urn:microsoft.com/office/officeart/2005/8/layout/radial5"/>
    <dgm:cxn modelId="{F4992AA3-D738-43D6-9C0C-B78EAF5F7FCF}" type="presParOf" srcId="{36A5C80D-B621-413C-8A9F-B0A0E032C740}" destId="{01F3A6EE-84AB-4B4B-8FCA-2F3F1462C6BD}" srcOrd="0" destOrd="0" presId="urn:microsoft.com/office/officeart/2005/8/layout/radial5"/>
    <dgm:cxn modelId="{2D5941D8-BABC-46B9-83DC-31BC28FB3386}" type="presParOf" srcId="{62AD821E-3C42-437B-8E34-99EA0130DFFC}" destId="{C7AFAA9D-1864-413B-AE66-FE71058E2DA4}" srcOrd="4" destOrd="0" presId="urn:microsoft.com/office/officeart/2005/8/layout/radial5"/>
    <dgm:cxn modelId="{63689F58-77A3-4BD4-8834-7BDF779BA4BB}" type="presParOf" srcId="{62AD821E-3C42-437B-8E34-99EA0130DFFC}" destId="{3FAC89D6-7B01-4207-90BC-0CC54A37B25E}" srcOrd="5" destOrd="0" presId="urn:microsoft.com/office/officeart/2005/8/layout/radial5"/>
    <dgm:cxn modelId="{C670E05F-FE8E-4A13-8CB2-7EB0B97586A0}" type="presParOf" srcId="{3FAC89D6-7B01-4207-90BC-0CC54A37B25E}" destId="{21EFDEC6-09DC-4783-A0DF-388464FCFB88}" srcOrd="0" destOrd="0" presId="urn:microsoft.com/office/officeart/2005/8/layout/radial5"/>
    <dgm:cxn modelId="{5454FF21-7329-4907-B0EA-370E0934F322}" type="presParOf" srcId="{62AD821E-3C42-437B-8E34-99EA0130DFFC}" destId="{785781DA-B534-49F1-8D45-DE220E44749C}" srcOrd="6" destOrd="0" presId="urn:microsoft.com/office/officeart/2005/8/layout/radial5"/>
    <dgm:cxn modelId="{3CAF7B14-31B6-4DA0-88BD-255B410B7412}" type="presParOf" srcId="{62AD821E-3C42-437B-8E34-99EA0130DFFC}" destId="{19355DC7-CF7A-4CF9-B9ED-2D21873CCDD2}" srcOrd="7" destOrd="0" presId="urn:microsoft.com/office/officeart/2005/8/layout/radial5"/>
    <dgm:cxn modelId="{1A211F0C-5D74-4708-90F3-9B98EFBF0116}" type="presParOf" srcId="{19355DC7-CF7A-4CF9-B9ED-2D21873CCDD2}" destId="{DCA429EF-BC05-4FA8-AF08-DFC3346D2A03}" srcOrd="0" destOrd="0" presId="urn:microsoft.com/office/officeart/2005/8/layout/radial5"/>
    <dgm:cxn modelId="{963A49F1-6DBD-46F7-9788-13F950B693D1}" type="presParOf" srcId="{62AD821E-3C42-437B-8E34-99EA0130DFFC}" destId="{438DC0A3-0413-4C7B-A6BD-99DA2524263B}" srcOrd="8" destOrd="0" presId="urn:microsoft.com/office/officeart/2005/8/layout/radial5"/>
    <dgm:cxn modelId="{8FE42A0C-FFB3-4001-9FC7-04E05A05AC16}" type="presParOf" srcId="{62AD821E-3C42-437B-8E34-99EA0130DFFC}" destId="{2F31DE3C-8E50-4EB7-BD81-254179089A9B}" srcOrd="9" destOrd="0" presId="urn:microsoft.com/office/officeart/2005/8/layout/radial5"/>
    <dgm:cxn modelId="{76C3A86D-4D4E-4FDE-85A1-0C50D126E964}" type="presParOf" srcId="{2F31DE3C-8E50-4EB7-BD81-254179089A9B}" destId="{3BEB2239-5D5D-496F-9A6D-260CC32DD332}" srcOrd="0" destOrd="0" presId="urn:microsoft.com/office/officeart/2005/8/layout/radial5"/>
    <dgm:cxn modelId="{52DB0FF6-6E37-4031-8762-DDA78CE01672}" type="presParOf" srcId="{62AD821E-3C42-437B-8E34-99EA0130DFFC}" destId="{7856D4FE-F610-48C1-9FB2-9E2B2B488055}" srcOrd="10" destOrd="0" presId="urn:microsoft.com/office/officeart/2005/8/layout/radial5"/>
    <dgm:cxn modelId="{9EC52330-6DB7-4A92-8DCE-E36A1BD29F6D}" type="presParOf" srcId="{62AD821E-3C42-437B-8E34-99EA0130DFFC}" destId="{6494365B-B972-48A8-A5E2-649A8EA31E8B}" srcOrd="11" destOrd="0" presId="urn:microsoft.com/office/officeart/2005/8/layout/radial5"/>
    <dgm:cxn modelId="{FB328749-759B-48B5-B4A5-C5A51C6B07A1}" type="presParOf" srcId="{6494365B-B972-48A8-A5E2-649A8EA31E8B}" destId="{20088469-0D8A-407D-916F-BC4069BB471C}" srcOrd="0" destOrd="0" presId="urn:microsoft.com/office/officeart/2005/8/layout/radial5"/>
    <dgm:cxn modelId="{83FEA7DB-6FEC-4D6B-A975-BFCB5F93BB02}" type="presParOf" srcId="{62AD821E-3C42-437B-8E34-99EA0130DFFC}" destId="{544FE4F8-E4DA-4E60-8E72-BC8BFC1B02F9}" srcOrd="12" destOrd="0" presId="urn:microsoft.com/office/officeart/2005/8/layout/radial5"/>
    <dgm:cxn modelId="{5A0E68BC-1F3F-49E6-B239-42263BE99D60}" type="presParOf" srcId="{62AD821E-3C42-437B-8E34-99EA0130DFFC}" destId="{0297C217-ACFA-4DB2-B503-523FB604AD66}" srcOrd="13" destOrd="0" presId="urn:microsoft.com/office/officeart/2005/8/layout/radial5"/>
    <dgm:cxn modelId="{7B63E0C3-B666-4D94-99F6-63684CA5D24D}" type="presParOf" srcId="{0297C217-ACFA-4DB2-B503-523FB604AD66}" destId="{1C6D1B56-39E0-4A84-A3BD-B5FA796A465C}" srcOrd="0" destOrd="0" presId="urn:microsoft.com/office/officeart/2005/8/layout/radial5"/>
    <dgm:cxn modelId="{E58BFC45-315E-4749-A837-6B9250EA5FF0}" type="presParOf" srcId="{62AD821E-3C42-437B-8E34-99EA0130DFFC}" destId="{70736168-C6CB-4A76-91EF-6685C12C3415}" srcOrd="14" destOrd="0" presId="urn:microsoft.com/office/officeart/2005/8/layout/radial5"/>
    <dgm:cxn modelId="{40A10535-197B-46D3-85C3-52EBC026881F}" type="presParOf" srcId="{62AD821E-3C42-437B-8E34-99EA0130DFFC}" destId="{3039CB16-E7FE-4C28-A8FE-8371FC231992}" srcOrd="15" destOrd="0" presId="urn:microsoft.com/office/officeart/2005/8/layout/radial5"/>
    <dgm:cxn modelId="{3C5B0BDC-82C8-4871-A680-20F96CE9745A}" type="presParOf" srcId="{3039CB16-E7FE-4C28-A8FE-8371FC231992}" destId="{F5451284-7C74-46C5-BDA3-EC2B20BE7E12}" srcOrd="0" destOrd="0" presId="urn:microsoft.com/office/officeart/2005/8/layout/radial5"/>
    <dgm:cxn modelId="{7E4A89B9-343E-48E7-877A-8D8B33043F04}" type="presParOf" srcId="{62AD821E-3C42-437B-8E34-99EA0130DFFC}" destId="{AE6FA622-AB17-4997-AB25-1C6DD31AAE38}" srcOrd="16" destOrd="0" presId="urn:microsoft.com/office/officeart/2005/8/layout/radial5"/>
    <dgm:cxn modelId="{BF3DC237-2A8F-4381-97D2-41CCA3E7977B}" type="presParOf" srcId="{62AD821E-3C42-437B-8E34-99EA0130DFFC}" destId="{52E4141F-DC0E-4D3A-9B72-9F6C3C5DE285}" srcOrd="17" destOrd="0" presId="urn:microsoft.com/office/officeart/2005/8/layout/radial5"/>
    <dgm:cxn modelId="{F14FE91F-DF48-4938-B403-B73B642C3C33}" type="presParOf" srcId="{52E4141F-DC0E-4D3A-9B72-9F6C3C5DE285}" destId="{1CFB53BB-A5C6-4804-B513-2CD0545EB2CC}" srcOrd="0" destOrd="0" presId="urn:microsoft.com/office/officeart/2005/8/layout/radial5"/>
    <dgm:cxn modelId="{6E9C6B7F-6A39-4798-B4CE-B15A3968C62F}" type="presParOf" srcId="{62AD821E-3C42-437B-8E34-99EA0130DFFC}" destId="{B79D39EA-58FE-4C61-B49D-97B85C06FC17}" srcOrd="18" destOrd="0" presId="urn:microsoft.com/office/officeart/2005/8/layout/radial5"/>
    <dgm:cxn modelId="{516756F5-8E5A-4E01-9FD0-5CF36E9D3B0E}" type="presParOf" srcId="{62AD821E-3C42-437B-8E34-99EA0130DFFC}" destId="{D3902DA1-C141-4F8D-8A53-7C3D9129283D}" srcOrd="19" destOrd="0" presId="urn:microsoft.com/office/officeart/2005/8/layout/radial5"/>
    <dgm:cxn modelId="{9E3728CC-7C18-4405-896A-0C49CBB32420}" type="presParOf" srcId="{D3902DA1-C141-4F8D-8A53-7C3D9129283D}" destId="{1BE30907-862F-48E3-AC4B-FBB6DF3E45C5}" srcOrd="0" destOrd="0" presId="urn:microsoft.com/office/officeart/2005/8/layout/radial5"/>
    <dgm:cxn modelId="{CF978CBF-C48D-4DB9-84AE-0855009BC5DD}" type="presParOf" srcId="{62AD821E-3C42-437B-8E34-99EA0130DFFC}" destId="{0DEB86BB-03D0-4DC4-B57C-DA85B5FE15FB}" srcOrd="20" destOrd="0" presId="urn:microsoft.com/office/officeart/2005/8/layout/radial5"/>
    <dgm:cxn modelId="{C483C915-44EF-4465-931E-B25887BCC8CA}" type="presParOf" srcId="{62AD821E-3C42-437B-8E34-99EA0130DFFC}" destId="{A1B1AADB-F720-4394-9D6B-20FE2AF20C49}" srcOrd="21" destOrd="0" presId="urn:microsoft.com/office/officeart/2005/8/layout/radial5"/>
    <dgm:cxn modelId="{80027DB2-1647-41A1-BD64-92B583570440}" type="presParOf" srcId="{A1B1AADB-F720-4394-9D6B-20FE2AF20C49}" destId="{BBDE6AD2-B7E6-4501-88AF-59724707D70D}" srcOrd="0" destOrd="0" presId="urn:microsoft.com/office/officeart/2005/8/layout/radial5"/>
    <dgm:cxn modelId="{4BAA22A2-AB43-44F0-ACC8-C874B3454BC8}" type="presParOf" srcId="{62AD821E-3C42-437B-8E34-99EA0130DFFC}" destId="{99D69BB5-C83A-42C9-89FE-060457BF94BF}" srcOrd="22" destOrd="0" presId="urn:microsoft.com/office/officeart/2005/8/layout/radial5"/>
    <dgm:cxn modelId="{970A1ADD-F72E-477E-A389-3D026688CA3C}" type="presParOf" srcId="{62AD821E-3C42-437B-8E34-99EA0130DFFC}" destId="{C38ADC2E-375F-4B82-A6F5-E372AA88C8A4}" srcOrd="23" destOrd="0" presId="urn:microsoft.com/office/officeart/2005/8/layout/radial5"/>
    <dgm:cxn modelId="{F6184CED-EB4E-45D5-9CC0-DF17B37B62A8}" type="presParOf" srcId="{C38ADC2E-375F-4B82-A6F5-E372AA88C8A4}" destId="{BC967B23-1AF5-4392-BF7C-412475337DA1}" srcOrd="0" destOrd="0" presId="urn:microsoft.com/office/officeart/2005/8/layout/radial5"/>
    <dgm:cxn modelId="{EED7FAEB-FF22-4762-9696-ABE820907F2E}" type="presParOf" srcId="{62AD821E-3C42-437B-8E34-99EA0130DFFC}" destId="{E7A37F95-E295-43D3-B14F-6CF44D0C31C9}" srcOrd="24" destOrd="0" presId="urn:microsoft.com/office/officeart/2005/8/layout/radial5"/>
    <dgm:cxn modelId="{92C92890-F1B2-4078-A38A-D30B1A01EE67}" type="presParOf" srcId="{62AD821E-3C42-437B-8E34-99EA0130DFFC}" destId="{CCBEF74C-F171-4204-B0E1-AF001D39CBA3}" srcOrd="25" destOrd="0" presId="urn:microsoft.com/office/officeart/2005/8/layout/radial5"/>
    <dgm:cxn modelId="{A52B8DFA-ABE2-4392-8266-41A4F42077D5}" type="presParOf" srcId="{CCBEF74C-F171-4204-B0E1-AF001D39CBA3}" destId="{B687054C-37C2-46DE-BF09-4CDCFE5BF4E7}" srcOrd="0" destOrd="0" presId="urn:microsoft.com/office/officeart/2005/8/layout/radial5"/>
    <dgm:cxn modelId="{C82DAABA-4BF5-4E82-8F9C-7EB5ACB7D534}" type="presParOf" srcId="{62AD821E-3C42-437B-8E34-99EA0130DFFC}" destId="{7FF1B233-AAA0-449F-84A9-AFF704F6DE20}" srcOrd="26" destOrd="0" presId="urn:microsoft.com/office/officeart/2005/8/layout/radial5"/>
    <dgm:cxn modelId="{65EE309E-F655-4EB9-8D77-BA824C3DBD2A}" type="presParOf" srcId="{62AD821E-3C42-437B-8E34-99EA0130DFFC}" destId="{39EBA79F-E818-48FF-B9A5-C6F41C04D5CA}" srcOrd="27" destOrd="0" presId="urn:microsoft.com/office/officeart/2005/8/layout/radial5"/>
    <dgm:cxn modelId="{F79F4D71-DA36-4973-8583-8CDF5460BC3C}" type="presParOf" srcId="{39EBA79F-E818-48FF-B9A5-C6F41C04D5CA}" destId="{6E7560F5-8CDD-41C1-B53B-388679C633CE}" srcOrd="0" destOrd="0" presId="urn:microsoft.com/office/officeart/2005/8/layout/radial5"/>
    <dgm:cxn modelId="{B9AC2023-8D7A-4DC4-86B1-178FA0BA55BC}" type="presParOf" srcId="{62AD821E-3C42-437B-8E34-99EA0130DFFC}" destId="{4BC3FA89-4107-477C-8CEC-E4C4204651BA}" srcOrd="28" destOrd="0" presId="urn:microsoft.com/office/officeart/2005/8/layout/radial5"/>
    <dgm:cxn modelId="{C6C499EA-484A-4890-AE38-876FB837944B}" type="presParOf" srcId="{62AD821E-3C42-437B-8E34-99EA0130DFFC}" destId="{25E9EB05-3359-42D5-83FC-D23434466661}" srcOrd="29" destOrd="0" presId="urn:microsoft.com/office/officeart/2005/8/layout/radial5"/>
    <dgm:cxn modelId="{1335E82B-029B-4460-9B20-76760B5754C4}" type="presParOf" srcId="{25E9EB05-3359-42D5-83FC-D23434466661}" destId="{2856808C-74B4-43A6-ACD0-AA7C9DC81649}" srcOrd="0" destOrd="0" presId="urn:microsoft.com/office/officeart/2005/8/layout/radial5"/>
    <dgm:cxn modelId="{4B5ADF2E-EA58-41FB-958D-DABECAD449E8}" type="presParOf" srcId="{62AD821E-3C42-437B-8E34-99EA0130DFFC}" destId="{FAF9840F-7895-40A1-A1A7-5F8D6A6FFE69}" srcOrd="30" destOrd="0" presId="urn:microsoft.com/office/officeart/2005/8/layout/radial5"/>
    <dgm:cxn modelId="{DE02C2F7-1EC4-428F-9A13-14762F7A76C1}" type="presParOf" srcId="{62AD821E-3C42-437B-8E34-99EA0130DFFC}" destId="{793396F8-B3D3-49CE-B475-EDFACBC567E6}" srcOrd="31" destOrd="0" presId="urn:microsoft.com/office/officeart/2005/8/layout/radial5"/>
    <dgm:cxn modelId="{F836CCFE-D2AE-4366-B97A-739BF44D25C2}" type="presParOf" srcId="{793396F8-B3D3-49CE-B475-EDFACBC567E6}" destId="{F3776AA0-AA29-408E-AAAE-DCBBCEC29E4E}" srcOrd="0" destOrd="0" presId="urn:microsoft.com/office/officeart/2005/8/layout/radial5"/>
    <dgm:cxn modelId="{41D4F332-4A26-4544-AE2D-998ACB5F475B}" type="presParOf" srcId="{62AD821E-3C42-437B-8E34-99EA0130DFFC}" destId="{3B033FDB-D5AD-4C45-9042-425315FC1E8E}" srcOrd="3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C6A3-CA7B-4621-804C-139D1758D260}">
      <dsp:nvSpPr>
        <dsp:cNvPr id="0" name=""/>
        <dsp:cNvSpPr/>
      </dsp:nvSpPr>
      <dsp:spPr>
        <a:xfrm>
          <a:off x="5347" y="1488221"/>
          <a:ext cx="2443923" cy="183179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rPr>
            <a:t>Развитие </a:t>
          </a:r>
          <a:br>
            <a:rPr lang="ru-RU" sz="2000" b="1" kern="1200" dirty="0">
              <a:solidFill>
                <a:srgbClr val="002060"/>
              </a:solidFill>
            </a:rPr>
          </a:br>
          <a:r>
            <a:rPr lang="ru-RU" sz="2000" b="1" kern="1200" dirty="0">
              <a:solidFill>
                <a:srgbClr val="002060"/>
              </a:solidFill>
            </a:rPr>
            <a:t>нового </a:t>
          </a:r>
          <a:br>
            <a:rPr lang="ru-RU" sz="2000" b="1" kern="1200" dirty="0">
              <a:solidFill>
                <a:srgbClr val="002060"/>
              </a:solidFill>
            </a:rPr>
          </a:br>
          <a:r>
            <a:rPr lang="ru-RU" sz="2000" b="1" kern="1200" dirty="0">
              <a:solidFill>
                <a:srgbClr val="002060"/>
              </a:solidFill>
            </a:rPr>
            <a:t>мышления</a:t>
          </a:r>
        </a:p>
      </dsp:txBody>
      <dsp:txXfrm>
        <a:off x="48268" y="1531142"/>
        <a:ext cx="2358081" cy="1788870"/>
      </dsp:txXfrm>
    </dsp:sp>
    <dsp:sp modelId="{2FC0EB01-7043-4BC8-A3D8-88CB0A26B315}">
      <dsp:nvSpPr>
        <dsp:cNvPr id="0" name=""/>
        <dsp:cNvSpPr/>
      </dsp:nvSpPr>
      <dsp:spPr>
        <a:xfrm>
          <a:off x="5347" y="2903838"/>
          <a:ext cx="2443923" cy="5817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endParaRPr lang="ru-RU" sz="4100" b="1" kern="1200" dirty="0"/>
        </a:p>
      </dsp:txBody>
      <dsp:txXfrm>
        <a:off x="5347" y="2903838"/>
        <a:ext cx="1721072" cy="581778"/>
      </dsp:txXfrm>
    </dsp:sp>
    <dsp:sp modelId="{5D56C7E2-1783-4931-91EA-FCB7D1E07B4E}">
      <dsp:nvSpPr>
        <dsp:cNvPr id="0" name=""/>
        <dsp:cNvSpPr/>
      </dsp:nvSpPr>
      <dsp:spPr>
        <a:xfrm>
          <a:off x="1024756" y="2553032"/>
          <a:ext cx="1526811" cy="1551425"/>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43093-DAFD-4036-AEA8-5625F569AB47}">
      <dsp:nvSpPr>
        <dsp:cNvPr id="0" name=""/>
        <dsp:cNvSpPr/>
      </dsp:nvSpPr>
      <dsp:spPr>
        <a:xfrm>
          <a:off x="2886483" y="1488221"/>
          <a:ext cx="2443923" cy="183179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rPr>
            <a:t>Развитие социального капитала</a:t>
          </a:r>
        </a:p>
      </dsp:txBody>
      <dsp:txXfrm>
        <a:off x="2929404" y="1531142"/>
        <a:ext cx="2358081" cy="1788870"/>
      </dsp:txXfrm>
    </dsp:sp>
    <dsp:sp modelId="{F729265B-3ECA-4305-B10B-6169C57DA35B}">
      <dsp:nvSpPr>
        <dsp:cNvPr id="0" name=""/>
        <dsp:cNvSpPr/>
      </dsp:nvSpPr>
      <dsp:spPr>
        <a:xfrm>
          <a:off x="2886483" y="2903838"/>
          <a:ext cx="2443923" cy="5817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endParaRPr lang="ru-RU" sz="4100" b="1" kern="1200" dirty="0"/>
        </a:p>
      </dsp:txBody>
      <dsp:txXfrm>
        <a:off x="2886483" y="2903838"/>
        <a:ext cx="1721072" cy="581778"/>
      </dsp:txXfrm>
    </dsp:sp>
    <dsp:sp modelId="{59B9D47A-E0A1-417B-95D3-DE846A1F36D8}">
      <dsp:nvSpPr>
        <dsp:cNvPr id="0" name=""/>
        <dsp:cNvSpPr/>
      </dsp:nvSpPr>
      <dsp:spPr>
        <a:xfrm>
          <a:off x="3905892" y="2553032"/>
          <a:ext cx="1526811" cy="1551425"/>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6ADE0-6638-4078-8672-55FC6DF384E8}">
      <dsp:nvSpPr>
        <dsp:cNvPr id="0" name=""/>
        <dsp:cNvSpPr/>
      </dsp:nvSpPr>
      <dsp:spPr>
        <a:xfrm>
          <a:off x="5767620" y="1488221"/>
          <a:ext cx="2443923" cy="183179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rPr>
            <a:t>Развитие личностной культуры</a:t>
          </a:r>
        </a:p>
      </dsp:txBody>
      <dsp:txXfrm>
        <a:off x="5810541" y="1531142"/>
        <a:ext cx="2358081" cy="1788870"/>
      </dsp:txXfrm>
    </dsp:sp>
    <dsp:sp modelId="{6FDB3124-E7DB-438B-A4B7-547E98123A99}">
      <dsp:nvSpPr>
        <dsp:cNvPr id="0" name=""/>
        <dsp:cNvSpPr/>
      </dsp:nvSpPr>
      <dsp:spPr>
        <a:xfrm>
          <a:off x="5767620" y="2903838"/>
          <a:ext cx="2443923" cy="5817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endParaRPr lang="ru-RU" sz="4100" b="1" kern="1200" dirty="0"/>
        </a:p>
      </dsp:txBody>
      <dsp:txXfrm>
        <a:off x="5767620" y="2903838"/>
        <a:ext cx="1721072" cy="581778"/>
      </dsp:txXfrm>
    </dsp:sp>
    <dsp:sp modelId="{114E3278-378F-4EA5-BB18-FB0495B51D50}">
      <dsp:nvSpPr>
        <dsp:cNvPr id="0" name=""/>
        <dsp:cNvSpPr/>
      </dsp:nvSpPr>
      <dsp:spPr>
        <a:xfrm>
          <a:off x="6787028" y="2553032"/>
          <a:ext cx="1526811" cy="1551425"/>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9DEF3-8722-4745-A6C3-D514AFC92899}">
      <dsp:nvSpPr>
        <dsp:cNvPr id="0" name=""/>
        <dsp:cNvSpPr/>
      </dsp:nvSpPr>
      <dsp:spPr>
        <a:xfrm>
          <a:off x="0" y="33232"/>
          <a:ext cx="8229600" cy="115202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dirty="0"/>
            <a:t>- согласует с администрацией рабочую нагрузку</a:t>
          </a:r>
        </a:p>
      </dsp:txBody>
      <dsp:txXfrm>
        <a:off x="56237" y="89469"/>
        <a:ext cx="8117126" cy="1039555"/>
      </dsp:txXfrm>
    </dsp:sp>
    <dsp:sp modelId="{999D3AB9-88B5-4ECC-A5EA-7B4A9404E271}">
      <dsp:nvSpPr>
        <dsp:cNvPr id="0" name=""/>
        <dsp:cNvSpPr/>
      </dsp:nvSpPr>
      <dsp:spPr>
        <a:xfrm>
          <a:off x="0" y="1268782"/>
          <a:ext cx="8229600" cy="115202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dirty="0"/>
            <a:t>- согласует с администрацией графики работы</a:t>
          </a:r>
        </a:p>
      </dsp:txBody>
      <dsp:txXfrm>
        <a:off x="56237" y="1325019"/>
        <a:ext cx="8117126" cy="1039555"/>
      </dsp:txXfrm>
    </dsp:sp>
    <dsp:sp modelId="{01DAB400-2F9D-471D-A026-14DBCDF4BBA6}">
      <dsp:nvSpPr>
        <dsp:cNvPr id="0" name=""/>
        <dsp:cNvSpPr/>
      </dsp:nvSpPr>
      <dsp:spPr>
        <a:xfrm>
          <a:off x="0" y="2504332"/>
          <a:ext cx="8229600" cy="115202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dirty="0"/>
            <a:t>- контролирует соблюдение норм охраны труда и безопасных условий работы</a:t>
          </a:r>
        </a:p>
      </dsp:txBody>
      <dsp:txXfrm>
        <a:off x="56237" y="2560569"/>
        <a:ext cx="8117126" cy="1039555"/>
      </dsp:txXfrm>
    </dsp:sp>
    <dsp:sp modelId="{A7CAA8B9-FC55-414F-B2C9-064C6BC58B58}">
      <dsp:nvSpPr>
        <dsp:cNvPr id="0" name=""/>
        <dsp:cNvSpPr/>
      </dsp:nvSpPr>
      <dsp:spPr>
        <a:xfrm>
          <a:off x="0" y="3739881"/>
          <a:ext cx="8229600" cy="115202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dirty="0"/>
            <a:t>- участвует в работе комиссии по распределению стимулирующих выплат.</a:t>
          </a:r>
        </a:p>
      </dsp:txBody>
      <dsp:txXfrm>
        <a:off x="56237" y="3796118"/>
        <a:ext cx="8117126" cy="1039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75157-6163-48A8-BAEB-4E31B5663D51}">
      <dsp:nvSpPr>
        <dsp:cNvPr id="0" name=""/>
        <dsp:cNvSpPr/>
      </dsp:nvSpPr>
      <dsp:spPr>
        <a:xfrm>
          <a:off x="3783456" y="2308902"/>
          <a:ext cx="972718" cy="6907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b="1" kern="1200" dirty="0"/>
            <a:t>1%</a:t>
          </a:r>
        </a:p>
      </dsp:txBody>
      <dsp:txXfrm>
        <a:off x="3925907" y="2410066"/>
        <a:ext cx="687816" cy="488462"/>
      </dsp:txXfrm>
    </dsp:sp>
    <dsp:sp modelId="{62D88061-5768-475C-8941-3DAB4285B7F0}">
      <dsp:nvSpPr>
        <dsp:cNvPr id="0" name=""/>
        <dsp:cNvSpPr/>
      </dsp:nvSpPr>
      <dsp:spPr>
        <a:xfrm rot="16325807">
          <a:off x="4182236" y="2006779"/>
          <a:ext cx="214828"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4212809" y="2080805"/>
        <a:ext cx="151359" cy="126938"/>
      </dsp:txXfrm>
    </dsp:sp>
    <dsp:sp modelId="{ADA135CB-5F54-4D77-A151-5608EDB9975E}">
      <dsp:nvSpPr>
        <dsp:cNvPr id="0" name=""/>
        <dsp:cNvSpPr/>
      </dsp:nvSpPr>
      <dsp:spPr>
        <a:xfrm>
          <a:off x="3493064" y="1013112"/>
          <a:ext cx="1641058" cy="8909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0" kern="1200" dirty="0">
              <a:latin typeface="Arial" panose="020B0604020202020204" pitchFamily="34" charset="0"/>
              <a:cs typeface="Arial" panose="020B0604020202020204" pitchFamily="34" charset="0"/>
            </a:rPr>
            <a:t>Коллектив-</a:t>
          </a:r>
          <a:r>
            <a:rPr lang="ru-RU" sz="1400" b="0" kern="1200" dirty="0" err="1">
              <a:latin typeface="Arial" panose="020B0604020202020204" pitchFamily="34" charset="0"/>
              <a:cs typeface="Arial" panose="020B0604020202020204" pitchFamily="34" charset="0"/>
            </a:rPr>
            <a:t>ный</a:t>
          </a:r>
          <a:r>
            <a:rPr lang="ru-RU" sz="1400" b="0" kern="1200" dirty="0">
              <a:latin typeface="Arial" panose="020B0604020202020204" pitchFamily="34" charset="0"/>
              <a:cs typeface="Arial" panose="020B0604020202020204" pitchFamily="34" charset="0"/>
            </a:rPr>
            <a:t> договор</a:t>
          </a:r>
        </a:p>
      </dsp:txBody>
      <dsp:txXfrm>
        <a:off x="3733391" y="1143585"/>
        <a:ext cx="1160404" cy="629982"/>
      </dsp:txXfrm>
    </dsp:sp>
    <dsp:sp modelId="{36A5C80D-B621-413C-8A9F-B0A0E032C740}">
      <dsp:nvSpPr>
        <dsp:cNvPr id="0" name=""/>
        <dsp:cNvSpPr/>
      </dsp:nvSpPr>
      <dsp:spPr>
        <a:xfrm rot="17553290">
          <a:off x="4552542" y="1545906"/>
          <a:ext cx="618161" cy="2115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4572104" y="1617526"/>
        <a:ext cx="554692" cy="126938"/>
      </dsp:txXfrm>
    </dsp:sp>
    <dsp:sp modelId="{C7AFAA9D-1864-413B-AE66-FE71058E2DA4}">
      <dsp:nvSpPr>
        <dsp:cNvPr id="0" name=""/>
        <dsp:cNvSpPr/>
      </dsp:nvSpPr>
      <dsp:spPr>
        <a:xfrm>
          <a:off x="4062220" y="216023"/>
          <a:ext cx="2008006" cy="10415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0" kern="1200" dirty="0">
              <a:latin typeface="Arial" panose="020B0604020202020204" pitchFamily="34" charset="0"/>
              <a:cs typeface="Arial" panose="020B0604020202020204" pitchFamily="34" charset="0"/>
            </a:rPr>
            <a:t>Поддержка молодых специалистов</a:t>
          </a:r>
        </a:p>
      </dsp:txBody>
      <dsp:txXfrm>
        <a:off x="4356286" y="368552"/>
        <a:ext cx="1419874" cy="736478"/>
      </dsp:txXfrm>
    </dsp:sp>
    <dsp:sp modelId="{3FAC89D6-7B01-4207-90BC-0CC54A37B25E}">
      <dsp:nvSpPr>
        <dsp:cNvPr id="0" name=""/>
        <dsp:cNvSpPr/>
      </dsp:nvSpPr>
      <dsp:spPr>
        <a:xfrm rot="18855192">
          <a:off x="4552669" y="1671347"/>
          <a:ext cx="1781945" cy="1997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4561722" y="1732752"/>
        <a:ext cx="1722026" cy="119839"/>
      </dsp:txXfrm>
    </dsp:sp>
    <dsp:sp modelId="{785781DA-B534-49F1-8D45-DE220E44749C}">
      <dsp:nvSpPr>
        <dsp:cNvPr id="0" name=""/>
        <dsp:cNvSpPr/>
      </dsp:nvSpPr>
      <dsp:spPr>
        <a:xfrm>
          <a:off x="5998225" y="504049"/>
          <a:ext cx="2177523" cy="8771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Юридическая помощь</a:t>
          </a:r>
        </a:p>
      </dsp:txBody>
      <dsp:txXfrm>
        <a:off x="6317116" y="632507"/>
        <a:ext cx="1539741" cy="620253"/>
      </dsp:txXfrm>
    </dsp:sp>
    <dsp:sp modelId="{19355DC7-CF7A-4CF9-B9ED-2D21873CCDD2}">
      <dsp:nvSpPr>
        <dsp:cNvPr id="0" name=""/>
        <dsp:cNvSpPr/>
      </dsp:nvSpPr>
      <dsp:spPr>
        <a:xfrm rot="19978318">
          <a:off x="4937651" y="2244730"/>
          <a:ext cx="598001" cy="2115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4941117" y="2301464"/>
        <a:ext cx="534532" cy="126938"/>
      </dsp:txXfrm>
    </dsp:sp>
    <dsp:sp modelId="{438DC0A3-0413-4C7B-A6BD-99DA2524263B}">
      <dsp:nvSpPr>
        <dsp:cNvPr id="0" name=""/>
        <dsp:cNvSpPr/>
      </dsp:nvSpPr>
      <dsp:spPr>
        <a:xfrm>
          <a:off x="5412008" y="1443608"/>
          <a:ext cx="2674443" cy="8632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Информационно-методическая работа</a:t>
          </a:r>
        </a:p>
      </dsp:txBody>
      <dsp:txXfrm>
        <a:off x="5803671" y="1570034"/>
        <a:ext cx="1891117" cy="610441"/>
      </dsp:txXfrm>
    </dsp:sp>
    <dsp:sp modelId="{2F31DE3C-8E50-4EB7-BD81-254179089A9B}">
      <dsp:nvSpPr>
        <dsp:cNvPr id="0" name=""/>
        <dsp:cNvSpPr/>
      </dsp:nvSpPr>
      <dsp:spPr>
        <a:xfrm rot="146031">
          <a:off x="4921396" y="2584730"/>
          <a:ext cx="400921" cy="21156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4921425" y="2625695"/>
        <a:ext cx="337452" cy="126938"/>
      </dsp:txXfrm>
    </dsp:sp>
    <dsp:sp modelId="{7856D4FE-F610-48C1-9FB2-9E2B2B488055}">
      <dsp:nvSpPr>
        <dsp:cNvPr id="0" name=""/>
        <dsp:cNvSpPr/>
      </dsp:nvSpPr>
      <dsp:spPr>
        <a:xfrm>
          <a:off x="5501183" y="2303001"/>
          <a:ext cx="2657277" cy="92021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Просветительская деятельность</a:t>
          </a:r>
        </a:p>
      </dsp:txBody>
      <dsp:txXfrm>
        <a:off x="5890332" y="2437763"/>
        <a:ext cx="1878979" cy="650689"/>
      </dsp:txXfrm>
    </dsp:sp>
    <dsp:sp modelId="{6494365B-B972-48A8-A5E2-649A8EA31E8B}">
      <dsp:nvSpPr>
        <dsp:cNvPr id="0" name=""/>
        <dsp:cNvSpPr/>
      </dsp:nvSpPr>
      <dsp:spPr>
        <a:xfrm rot="1225379">
          <a:off x="4938047" y="2920985"/>
          <a:ext cx="664168"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4940042" y="2952224"/>
        <a:ext cx="600699" cy="126938"/>
      </dsp:txXfrm>
    </dsp:sp>
    <dsp:sp modelId="{544FE4F8-E4DA-4E60-8E72-BC8BFC1B02F9}">
      <dsp:nvSpPr>
        <dsp:cNvPr id="0" name=""/>
        <dsp:cNvSpPr/>
      </dsp:nvSpPr>
      <dsp:spPr>
        <a:xfrm>
          <a:off x="5622448" y="3003701"/>
          <a:ext cx="2514455" cy="12447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a:latin typeface="Arial" panose="020B0604020202020204" pitchFamily="34" charset="0"/>
              <a:cs typeface="Arial" panose="020B0604020202020204" pitchFamily="34" charset="0"/>
            </a:rPr>
            <a:t>Фонд социальной и благотворительной помощи</a:t>
          </a:r>
        </a:p>
      </dsp:txBody>
      <dsp:txXfrm>
        <a:off x="5990681" y="3185993"/>
        <a:ext cx="1777989" cy="880187"/>
      </dsp:txXfrm>
    </dsp:sp>
    <dsp:sp modelId="{0297C217-ACFA-4DB2-B503-523FB604AD66}">
      <dsp:nvSpPr>
        <dsp:cNvPr id="0" name=""/>
        <dsp:cNvSpPr/>
      </dsp:nvSpPr>
      <dsp:spPr>
        <a:xfrm rot="2500369">
          <a:off x="5072680" y="3646334"/>
          <a:ext cx="1482268" cy="2115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5080710" y="3667547"/>
        <a:ext cx="1418799" cy="126938"/>
      </dsp:txXfrm>
    </dsp:sp>
    <dsp:sp modelId="{70736168-C6CB-4A76-91EF-6685C12C3415}">
      <dsp:nvSpPr>
        <dsp:cNvPr id="0" name=""/>
        <dsp:cNvSpPr/>
      </dsp:nvSpPr>
      <dsp:spPr>
        <a:xfrm>
          <a:off x="5348032" y="4244142"/>
          <a:ext cx="2374231" cy="85312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latin typeface="Arial" panose="020B0604020202020204" pitchFamily="34" charset="0"/>
              <a:cs typeface="Arial" panose="020B0604020202020204" pitchFamily="34" charset="0"/>
            </a:rPr>
            <a:t>Кредитование на льготных условиях</a:t>
          </a:r>
        </a:p>
      </dsp:txBody>
      <dsp:txXfrm>
        <a:off x="5695730" y="4369080"/>
        <a:ext cx="1678835" cy="603251"/>
      </dsp:txXfrm>
    </dsp:sp>
    <dsp:sp modelId="{3039CB16-E7FE-4C28-A8FE-8371FC231992}">
      <dsp:nvSpPr>
        <dsp:cNvPr id="0" name=""/>
        <dsp:cNvSpPr/>
      </dsp:nvSpPr>
      <dsp:spPr>
        <a:xfrm rot="3474310">
          <a:off x="4462811" y="3138754"/>
          <a:ext cx="354374" cy="2115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4477684" y="3154182"/>
        <a:ext cx="290905" cy="126938"/>
      </dsp:txXfrm>
    </dsp:sp>
    <dsp:sp modelId="{AE6FA622-AB17-4997-AB25-1C6DD31AAE38}">
      <dsp:nvSpPr>
        <dsp:cNvPr id="0" name=""/>
        <dsp:cNvSpPr/>
      </dsp:nvSpPr>
      <dsp:spPr>
        <a:xfrm>
          <a:off x="4104456" y="3528391"/>
          <a:ext cx="1837463" cy="6542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Охрана труда</a:t>
          </a:r>
        </a:p>
      </dsp:txBody>
      <dsp:txXfrm>
        <a:off x="4373546" y="3624203"/>
        <a:ext cx="1299283" cy="462624"/>
      </dsp:txXfrm>
    </dsp:sp>
    <dsp:sp modelId="{52E4141F-DC0E-4D3A-9B72-9F6C3C5DE285}">
      <dsp:nvSpPr>
        <dsp:cNvPr id="0" name=""/>
        <dsp:cNvSpPr/>
      </dsp:nvSpPr>
      <dsp:spPr>
        <a:xfrm rot="5391033">
          <a:off x="3712817" y="3679621"/>
          <a:ext cx="840169" cy="1372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3733358" y="3686486"/>
        <a:ext cx="798980" cy="82379"/>
      </dsp:txXfrm>
    </dsp:sp>
    <dsp:sp modelId="{B79D39EA-58FE-4C61-B49D-97B85C06FC17}">
      <dsp:nvSpPr>
        <dsp:cNvPr id="0" name=""/>
        <dsp:cNvSpPr/>
      </dsp:nvSpPr>
      <dsp:spPr>
        <a:xfrm>
          <a:off x="3117900" y="4320476"/>
          <a:ext cx="2315226" cy="10362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Материальная помощь членам профсоюза</a:t>
          </a:r>
        </a:p>
      </dsp:txBody>
      <dsp:txXfrm>
        <a:off x="3456957" y="4472238"/>
        <a:ext cx="1637112" cy="732770"/>
      </dsp:txXfrm>
    </dsp:sp>
    <dsp:sp modelId="{D3902DA1-C141-4F8D-8A53-7C3D9129283D}">
      <dsp:nvSpPr>
        <dsp:cNvPr id="0" name=""/>
        <dsp:cNvSpPr/>
      </dsp:nvSpPr>
      <dsp:spPr>
        <a:xfrm rot="8211254">
          <a:off x="2468570" y="3644415"/>
          <a:ext cx="1574264" cy="25361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10800000">
        <a:off x="2534367" y="3669122"/>
        <a:ext cx="1498181" cy="152167"/>
      </dsp:txXfrm>
    </dsp:sp>
    <dsp:sp modelId="{0DEB86BB-03D0-4DC4-B57C-DA85B5FE15FB}">
      <dsp:nvSpPr>
        <dsp:cNvPr id="0" name=""/>
        <dsp:cNvSpPr/>
      </dsp:nvSpPr>
      <dsp:spPr>
        <a:xfrm>
          <a:off x="741638" y="4320477"/>
          <a:ext cx="2691104" cy="75911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Детский отдых, новогодняя кампания</a:t>
          </a:r>
        </a:p>
      </dsp:txBody>
      <dsp:txXfrm>
        <a:off x="1135741" y="4431647"/>
        <a:ext cx="1902898" cy="536773"/>
      </dsp:txXfrm>
    </dsp:sp>
    <dsp:sp modelId="{A1B1AADB-F720-4394-9D6B-20FE2AF20C49}">
      <dsp:nvSpPr>
        <dsp:cNvPr id="0" name=""/>
        <dsp:cNvSpPr/>
      </dsp:nvSpPr>
      <dsp:spPr>
        <a:xfrm rot="9081635">
          <a:off x="2826560" y="3215291"/>
          <a:ext cx="771423"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2886146" y="3242394"/>
        <a:ext cx="707954" cy="126938"/>
      </dsp:txXfrm>
    </dsp:sp>
    <dsp:sp modelId="{99D69BB5-C83A-42C9-89FE-060457BF94BF}">
      <dsp:nvSpPr>
        <dsp:cNvPr id="0" name=""/>
        <dsp:cNvSpPr/>
      </dsp:nvSpPr>
      <dsp:spPr>
        <a:xfrm>
          <a:off x="1112132" y="3438396"/>
          <a:ext cx="1773473" cy="9121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latin typeface="Arial" panose="020B0604020202020204" pitchFamily="34" charset="0"/>
              <a:cs typeface="Arial" panose="020B0604020202020204" pitchFamily="34" charset="0"/>
            </a:rPr>
            <a:t>Добровольное медицинское страхование</a:t>
          </a:r>
        </a:p>
      </dsp:txBody>
      <dsp:txXfrm>
        <a:off x="1371851" y="3571981"/>
        <a:ext cx="1254035" cy="645008"/>
      </dsp:txXfrm>
    </dsp:sp>
    <dsp:sp modelId="{C38ADC2E-375F-4B82-A6F5-E372AA88C8A4}">
      <dsp:nvSpPr>
        <dsp:cNvPr id="0" name=""/>
        <dsp:cNvSpPr/>
      </dsp:nvSpPr>
      <dsp:spPr>
        <a:xfrm rot="10047847">
          <a:off x="3281012" y="2726511"/>
          <a:ext cx="376566" cy="2115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3343724" y="2761936"/>
        <a:ext cx="313097" cy="126938"/>
      </dsp:txXfrm>
    </dsp:sp>
    <dsp:sp modelId="{E7A37F95-E295-43D3-B14F-6CF44D0C31C9}">
      <dsp:nvSpPr>
        <dsp:cNvPr id="0" name=""/>
        <dsp:cNvSpPr/>
      </dsp:nvSpPr>
      <dsp:spPr>
        <a:xfrm>
          <a:off x="1168973" y="2754950"/>
          <a:ext cx="2122103" cy="70579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t>Культурно-массовая работа</a:t>
          </a:r>
        </a:p>
      </dsp:txBody>
      <dsp:txXfrm>
        <a:off x="1479748" y="2858311"/>
        <a:ext cx="1500553" cy="499072"/>
      </dsp:txXfrm>
    </dsp:sp>
    <dsp:sp modelId="{CCBEF74C-F171-4204-B0E1-AF001D39CBA3}">
      <dsp:nvSpPr>
        <dsp:cNvPr id="0" name=""/>
        <dsp:cNvSpPr/>
      </dsp:nvSpPr>
      <dsp:spPr>
        <a:xfrm rot="11115021">
          <a:off x="3095671" y="2463142"/>
          <a:ext cx="490206" cy="2115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3159007" y="2508359"/>
        <a:ext cx="426737" cy="126938"/>
      </dsp:txXfrm>
    </dsp:sp>
    <dsp:sp modelId="{7FF1B233-AAA0-449F-84A9-AFF704F6DE20}">
      <dsp:nvSpPr>
        <dsp:cNvPr id="0" name=""/>
        <dsp:cNvSpPr/>
      </dsp:nvSpPr>
      <dsp:spPr>
        <a:xfrm>
          <a:off x="707201" y="1974310"/>
          <a:ext cx="2185122" cy="9060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a:latin typeface="Arial" panose="020B0604020202020204" pitchFamily="34" charset="0"/>
              <a:cs typeface="Arial" panose="020B0604020202020204" pitchFamily="34" charset="0"/>
            </a:rPr>
            <a:t>Поддержка</a:t>
          </a:r>
          <a:r>
            <a:rPr lang="en-US" sz="1300" kern="1200" dirty="0">
              <a:latin typeface="Arial" panose="020B0604020202020204" pitchFamily="34" charset="0"/>
              <a:cs typeface="Arial" panose="020B0604020202020204" pitchFamily="34" charset="0"/>
            </a:rPr>
            <a:t> </a:t>
          </a:r>
          <a:r>
            <a:rPr lang="ru-RU" sz="1300" kern="1200" dirty="0">
              <a:latin typeface="Arial" panose="020B0604020202020204" pitchFamily="34" charset="0"/>
              <a:cs typeface="Arial" panose="020B0604020202020204" pitchFamily="34" charset="0"/>
            </a:rPr>
            <a:t>ветеранов педагогического труда</a:t>
          </a:r>
        </a:p>
      </dsp:txBody>
      <dsp:txXfrm>
        <a:off x="1027205" y="2106992"/>
        <a:ext cx="1545114" cy="640646"/>
      </dsp:txXfrm>
    </dsp:sp>
    <dsp:sp modelId="{39EBA79F-E818-48FF-B9A5-C6F41C04D5CA}">
      <dsp:nvSpPr>
        <dsp:cNvPr id="0" name=""/>
        <dsp:cNvSpPr/>
      </dsp:nvSpPr>
      <dsp:spPr>
        <a:xfrm rot="12075730">
          <a:off x="2932677" y="2159168"/>
          <a:ext cx="673128" cy="2115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2993986" y="2212989"/>
        <a:ext cx="609659" cy="126938"/>
      </dsp:txXfrm>
    </dsp:sp>
    <dsp:sp modelId="{4BC3FA89-4107-477C-8CEC-E4C4204651BA}">
      <dsp:nvSpPr>
        <dsp:cNvPr id="0" name=""/>
        <dsp:cNvSpPr/>
      </dsp:nvSpPr>
      <dsp:spPr>
        <a:xfrm>
          <a:off x="381605" y="1296145"/>
          <a:ext cx="2872925" cy="80823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a:latin typeface="Arial" panose="020B0604020202020204" pitchFamily="34" charset="0"/>
              <a:cs typeface="Arial" panose="020B0604020202020204" pitchFamily="34" charset="0"/>
            </a:rPr>
            <a:t>Конференции, конкурсы, смотры, фестивали</a:t>
          </a:r>
        </a:p>
      </dsp:txBody>
      <dsp:txXfrm>
        <a:off x="802335" y="1414509"/>
        <a:ext cx="2031465" cy="571511"/>
      </dsp:txXfrm>
    </dsp:sp>
    <dsp:sp modelId="{25E9EB05-3359-42D5-83FC-D23434466661}">
      <dsp:nvSpPr>
        <dsp:cNvPr id="0" name=""/>
        <dsp:cNvSpPr/>
      </dsp:nvSpPr>
      <dsp:spPr>
        <a:xfrm rot="12933827">
          <a:off x="2627350" y="1625492"/>
          <a:ext cx="1228798" cy="21156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2684900" y="1686262"/>
        <a:ext cx="1165329" cy="126938"/>
      </dsp:txXfrm>
    </dsp:sp>
    <dsp:sp modelId="{FAF9840F-7895-40A1-A1A7-5F8D6A6FFE69}">
      <dsp:nvSpPr>
        <dsp:cNvPr id="0" name=""/>
        <dsp:cNvSpPr/>
      </dsp:nvSpPr>
      <dsp:spPr>
        <a:xfrm>
          <a:off x="1111891" y="588734"/>
          <a:ext cx="1697356" cy="82902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Спортивная работа</a:t>
          </a:r>
        </a:p>
      </dsp:txBody>
      <dsp:txXfrm>
        <a:off x="1360463" y="710141"/>
        <a:ext cx="1200212" cy="586208"/>
      </dsp:txXfrm>
    </dsp:sp>
    <dsp:sp modelId="{793396F8-B3D3-49CE-B475-EDFACBC567E6}">
      <dsp:nvSpPr>
        <dsp:cNvPr id="0" name=""/>
        <dsp:cNvSpPr/>
      </dsp:nvSpPr>
      <dsp:spPr>
        <a:xfrm rot="14811888">
          <a:off x="3259194" y="1457225"/>
          <a:ext cx="730547"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3303397" y="1528720"/>
        <a:ext cx="667078" cy="126938"/>
      </dsp:txXfrm>
    </dsp:sp>
    <dsp:sp modelId="{3B033FDB-D5AD-4C45-9042-425315FC1E8E}">
      <dsp:nvSpPr>
        <dsp:cNvPr id="0" name=""/>
        <dsp:cNvSpPr/>
      </dsp:nvSpPr>
      <dsp:spPr>
        <a:xfrm>
          <a:off x="2373804" y="144013"/>
          <a:ext cx="2040239" cy="9205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a:latin typeface="Arial" panose="020B0604020202020204" pitchFamily="34" charset="0"/>
              <a:cs typeface="Arial" panose="020B0604020202020204" pitchFamily="34" charset="0"/>
            </a:rPr>
            <a:t>Профсоюзные коллективные действия</a:t>
          </a:r>
        </a:p>
      </dsp:txBody>
      <dsp:txXfrm>
        <a:off x="2672590" y="278824"/>
        <a:ext cx="1442667" cy="65092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A8DC70-755B-4B52-8188-041AB74EF0DD}" type="datetimeFigureOut">
              <a:rPr lang="ru-RU" smtClean="0"/>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115314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A8DC70-755B-4B52-8188-041AB74EF0DD}" type="datetimeFigureOut">
              <a:rPr lang="ru-RU" smtClean="0"/>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310415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A8DC70-755B-4B52-8188-041AB74EF0DD}" type="datetimeFigureOut">
              <a:rPr lang="ru-RU" smtClean="0"/>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108908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A8DC70-755B-4B52-8188-041AB74EF0DD}" type="datetimeFigureOut">
              <a:rPr lang="ru-RU" smtClean="0"/>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221096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A8DC70-755B-4B52-8188-041AB74EF0DD}" type="datetimeFigureOut">
              <a:rPr lang="ru-RU" smtClean="0"/>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397415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A8DC70-755B-4B52-8188-041AB74EF0DD}" type="datetimeFigureOut">
              <a:rPr lang="ru-RU" smtClean="0"/>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363055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A8DC70-755B-4B52-8188-041AB74EF0DD}" type="datetimeFigureOut">
              <a:rPr lang="ru-RU" smtClean="0"/>
              <a:t>23.06.2023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418841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A8DC70-755B-4B52-8188-041AB74EF0DD}" type="datetimeFigureOut">
              <a:rPr lang="ru-RU" smtClean="0"/>
              <a:t>23.06.2023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79065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A8DC70-755B-4B52-8188-041AB74EF0DD}" type="datetimeFigureOut">
              <a:rPr lang="ru-RU" smtClean="0"/>
              <a:t>23.06.2023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405767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A8DC70-755B-4B52-8188-041AB74EF0DD}" type="datetimeFigureOut">
              <a:rPr lang="ru-RU" smtClean="0"/>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270934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A8DC70-755B-4B52-8188-041AB74EF0DD}" type="datetimeFigureOut">
              <a:rPr lang="ru-RU" smtClean="0"/>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04232F-81AA-4278-B832-FC8FBF850729}" type="slidenum">
              <a:rPr lang="ru-RU" smtClean="0"/>
              <a:t>‹#›</a:t>
            </a:fld>
            <a:endParaRPr lang="ru-RU"/>
          </a:p>
        </p:txBody>
      </p:sp>
    </p:spTree>
    <p:extLst>
      <p:ext uri="{BB962C8B-B14F-4D97-AF65-F5344CB8AC3E}">
        <p14:creationId xmlns:p14="http://schemas.microsoft.com/office/powerpoint/2010/main" val="364736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8DC70-755B-4B52-8188-041AB74EF0DD}" type="datetimeFigureOut">
              <a:rPr lang="ru-RU" smtClean="0"/>
              <a:t>23.06.2023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4232F-81AA-4278-B832-FC8FBF850729}" type="slidenum">
              <a:rPr lang="ru-RU" smtClean="0"/>
              <a:t>‹#›</a:t>
            </a:fld>
            <a:endParaRPr lang="ru-RU"/>
          </a:p>
        </p:txBody>
      </p:sp>
    </p:spTree>
    <p:extLst>
      <p:ext uri="{BB962C8B-B14F-4D97-AF65-F5344CB8AC3E}">
        <p14:creationId xmlns:p14="http://schemas.microsoft.com/office/powerpoint/2010/main" val="159427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www.pandia.ru/text/category/plani_meropriyatij/" TargetMode="External"/><Relationship Id="rId7" Type="http://schemas.openxmlformats.org/officeDocument/2006/relationships/hyperlink" Target="http://www.pandia.ru/text/category/grazhdanskaya_oborona/" TargetMode="External"/><Relationship Id="rId2" Type="http://schemas.openxmlformats.org/officeDocument/2006/relationships/hyperlink" Target="http://www.pandia.ru/text/category/26_aprelya/" TargetMode="External"/><Relationship Id="rId1" Type="http://schemas.openxmlformats.org/officeDocument/2006/relationships/slideLayout" Target="../slideLayouts/slideLayout4.xml"/><Relationship Id="rId6" Type="http://schemas.openxmlformats.org/officeDocument/2006/relationships/hyperlink" Target="http://pandia.ru/text/category/informatcionnie_tehnologii/" TargetMode="External"/><Relationship Id="rId5" Type="http://schemas.openxmlformats.org/officeDocument/2006/relationships/hyperlink" Target="http://pandia.ru/text/category/pozharnaya_bezopasnostmz/" TargetMode="External"/><Relationship Id="rId4" Type="http://schemas.openxmlformats.org/officeDocument/2006/relationships/hyperlink" Target="http://www.pandia.ru/text/category/22_aprelya/" TargetMode="Externa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u="sng" dirty="0" smtClean="0"/>
              <a:t>Публичный отчет-2022</a:t>
            </a:r>
            <a:endParaRPr lang="ru-RU" b="1" u="sng" dirty="0"/>
          </a:p>
        </p:txBody>
      </p:sp>
      <p:sp>
        <p:nvSpPr>
          <p:cNvPr id="3" name="Подзаголовок 2"/>
          <p:cNvSpPr>
            <a:spLocks noGrp="1"/>
          </p:cNvSpPr>
          <p:nvPr>
            <p:ph type="subTitle" idx="1"/>
          </p:nvPr>
        </p:nvSpPr>
        <p:spPr/>
        <p:txBody>
          <a:bodyPr>
            <a:normAutofit fontScale="85000" lnSpcReduction="20000"/>
          </a:bodyPr>
          <a:lstStyle/>
          <a:p>
            <a:pPr>
              <a:spcBef>
                <a:spcPts val="0"/>
              </a:spcBef>
            </a:pPr>
            <a:r>
              <a:rPr lang="ru-RU" b="1" dirty="0" smtClean="0">
                <a:solidFill>
                  <a:schemeClr val="tx1"/>
                </a:solidFill>
              </a:rPr>
              <a:t>Территориальная </a:t>
            </a:r>
            <a:r>
              <a:rPr lang="ru-RU" b="1" dirty="0">
                <a:solidFill>
                  <a:schemeClr val="tx1"/>
                </a:solidFill>
              </a:rPr>
              <a:t>организация Общероссийского Профсоюза  образования </a:t>
            </a:r>
            <a:endParaRPr lang="ru-RU" b="1" dirty="0" smtClean="0">
              <a:solidFill>
                <a:schemeClr val="tx1"/>
              </a:solidFill>
            </a:endParaRPr>
          </a:p>
          <a:p>
            <a:pPr>
              <a:spcBef>
                <a:spcPts val="0"/>
              </a:spcBef>
            </a:pPr>
            <a:r>
              <a:rPr lang="ru-RU" b="1" dirty="0" err="1" smtClean="0">
                <a:solidFill>
                  <a:schemeClr val="tx1"/>
                </a:solidFill>
              </a:rPr>
              <a:t>Иловлинского</a:t>
            </a:r>
            <a:r>
              <a:rPr lang="ru-RU" b="1" dirty="0" smtClean="0">
                <a:solidFill>
                  <a:schemeClr val="tx1"/>
                </a:solidFill>
              </a:rPr>
              <a:t> </a:t>
            </a:r>
            <a:r>
              <a:rPr lang="ru-RU" b="1" dirty="0">
                <a:solidFill>
                  <a:schemeClr val="tx1"/>
                </a:solidFill>
              </a:rPr>
              <a:t>района </a:t>
            </a:r>
            <a:endParaRPr lang="ru-RU" b="1" dirty="0" smtClean="0">
              <a:solidFill>
                <a:schemeClr val="tx1"/>
              </a:solidFill>
            </a:endParaRPr>
          </a:p>
          <a:p>
            <a:pPr>
              <a:spcBef>
                <a:spcPts val="0"/>
              </a:spcBef>
            </a:pPr>
            <a:r>
              <a:rPr lang="ru-RU" b="1" dirty="0" smtClean="0">
                <a:solidFill>
                  <a:schemeClr val="tx1"/>
                </a:solidFill>
              </a:rPr>
              <a:t>Волгоградской области</a:t>
            </a:r>
            <a:endParaRPr lang="ru-RU" b="1" dirty="0">
              <a:solidFill>
                <a:schemeClr val="tx1"/>
              </a:solidFill>
            </a:endParaRPr>
          </a:p>
        </p:txBody>
      </p:sp>
      <p:pic>
        <p:nvPicPr>
          <p:cNvPr id="4"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73E2ADAD-8DD1-4AE9-A252-210E84D47E07}"/>
              </a:ext>
            </a:extLst>
          </p:cNvPr>
          <p:cNvPicPr>
            <a:picLocks noChangeAspect="1" noChangeArrowheads="1"/>
          </p:cNvPicPr>
          <p:nvPr/>
        </p:nvPicPr>
        <p:blipFill>
          <a:blip r:embed="rId2" cstate="print"/>
          <a:srcRect/>
          <a:stretch>
            <a:fillRect/>
          </a:stretch>
        </p:blipFill>
        <p:spPr bwMode="auto">
          <a:xfrm>
            <a:off x="6002546" y="5296"/>
            <a:ext cx="3142257" cy="1767520"/>
          </a:xfrm>
          <a:prstGeom prst="rect">
            <a:avLst/>
          </a:prstGeom>
          <a:noFill/>
        </p:spPr>
      </p:pic>
      <p:pic>
        <p:nvPicPr>
          <p:cNvPr id="1026" name="Picture 2" descr="C:\Users\Пользователь\Desktop\3052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8640"/>
            <a:ext cx="3674975" cy="183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3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Правовая работа</a:t>
            </a:r>
            <a:endParaRPr lang="ru-RU" dirty="0">
              <a:solidFill>
                <a:srgbClr val="C00000"/>
              </a:solidFill>
            </a:endParaRPr>
          </a:p>
        </p:txBody>
      </p:sp>
      <p:sp>
        <p:nvSpPr>
          <p:cNvPr id="4" name="Объект 3"/>
          <p:cNvSpPr>
            <a:spLocks noGrp="1"/>
          </p:cNvSpPr>
          <p:nvPr>
            <p:ph sz="half" idx="1"/>
          </p:nvPr>
        </p:nvSpPr>
        <p:spPr/>
        <p:txBody>
          <a:bodyPr>
            <a:normAutofit fontScale="47500" lnSpcReduction="20000"/>
          </a:bodyPr>
          <a:lstStyle/>
          <a:p>
            <a:r>
              <a:rPr lang="ru-RU" dirty="0"/>
              <a:t>В </a:t>
            </a:r>
            <a:r>
              <a:rPr lang="ru-RU" dirty="0" err="1"/>
              <a:t>Иловлинском</a:t>
            </a:r>
            <a:r>
              <a:rPr lang="ru-RU" dirty="0"/>
              <a:t> муниципальном районе 19 по 21 апреля 2022 года состоялась проверка по вопросам соблюдения образовательными организациями порядка разработки, заключения и контроля за выполнением обязательств коллективных договоров.</a:t>
            </a:r>
          </a:p>
          <a:p>
            <a:r>
              <a:rPr lang="ru-RU" dirty="0"/>
              <a:t>Наталия Александровна </a:t>
            </a:r>
            <a:r>
              <a:rPr lang="ru-RU" dirty="0" err="1"/>
              <a:t>Матус</a:t>
            </a:r>
            <a:r>
              <a:rPr lang="ru-RU" dirty="0"/>
              <a:t>, юрист обкома, посетила восемь образовательных организаций. 21 апреля к контролю присоединилась Светлана Геннадиевна Зубкова, заместитель председателя обкома, которая провела проверку уставных норм, документации территориальной организации Общероссийского Профсоюза образования </a:t>
            </a:r>
            <a:r>
              <a:rPr lang="ru-RU" dirty="0" err="1"/>
              <a:t>Иловлинского</a:t>
            </a:r>
            <a:r>
              <a:rPr lang="ru-RU" dirty="0"/>
              <a:t> района и оказала практико-методическая помощь по делопроизводству.</a:t>
            </a:r>
          </a:p>
          <a:p>
            <a:r>
              <a:rPr lang="ru-RU" dirty="0"/>
              <a:t>По итогам проверки был проведен семинар, на котором присутствовали около тридцати человек: председатели первичных профсоюзных организаций, руководители образовательных организаций.</a:t>
            </a:r>
          </a:p>
          <a:p>
            <a:r>
              <a:rPr lang="ru-RU" dirty="0"/>
              <a:t>В течение трех дней </a:t>
            </a:r>
            <a:r>
              <a:rPr lang="ru-RU" dirty="0" err="1"/>
              <a:t>Н.А.Матус</a:t>
            </a:r>
            <a:r>
              <a:rPr lang="ru-RU" dirty="0"/>
              <a:t> проводила приемные для членов профсоюза по юридическим вопросам. В основном это были темы о назначении пенсии, о восстановлении на работе, об отстранении от работы, права детей сирот в предоставлении жилья.</a:t>
            </a:r>
          </a:p>
          <a:p>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556792"/>
            <a:ext cx="2790461" cy="2092846"/>
          </a:xfrm>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3075" name="Picture 3" descr="C:\Users\Пользователь\Desktop\Публичный отчет\Профсоюзный контроль.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933056"/>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3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fontScale="90000"/>
          </a:bodyPr>
          <a:lstStyle/>
          <a:p>
            <a:r>
              <a:rPr lang="ru-RU" b="1" dirty="0"/>
              <a:t/>
            </a:r>
            <a:br>
              <a:rPr lang="ru-RU" b="1" dirty="0"/>
            </a:br>
            <a:r>
              <a:rPr lang="ru-RU" b="1" dirty="0"/>
              <a:t>2. Профсоюз создает достойные условия труда:</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01557777"/>
              </p:ext>
            </p:extLst>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287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 оздоровлении</a:t>
            </a:r>
            <a:endParaRPr lang="ru-RU" dirty="0"/>
          </a:p>
        </p:txBody>
      </p:sp>
      <p:sp>
        <p:nvSpPr>
          <p:cNvPr id="3" name="Объект 2"/>
          <p:cNvSpPr>
            <a:spLocks noGrp="1"/>
          </p:cNvSpPr>
          <p:nvPr>
            <p:ph sz="half" idx="1"/>
          </p:nvPr>
        </p:nvSpPr>
        <p:spPr/>
        <p:txBody>
          <a:bodyPr>
            <a:normAutofit fontScale="47500" lnSpcReduction="20000"/>
          </a:bodyPr>
          <a:lstStyle/>
          <a:p>
            <a:r>
              <a:rPr lang="ru-RU" dirty="0"/>
              <a:t>Одним из направлений социального проектирования Волгоградской областной организации работников народного образования и науки РФ является оздоровление - комплекс мероприятий, направленных на профилактику заболеваний, укрепление здоровья, формирование здорового образа жизни, создание психологического комфорта, которые ведут к повышению работоспособности, улучшению качества и продолжительности жизни членов Профсоюза</a:t>
            </a:r>
          </a:p>
          <a:p>
            <a:r>
              <a:rPr lang="ru-RU" dirty="0"/>
              <a:t>В целях социально-экономической поддержки работников образования обком Профсоюза в 2016 году заключен договор с АО «СКО ФНПР «</a:t>
            </a:r>
            <a:r>
              <a:rPr lang="ru-RU" dirty="0" err="1"/>
              <a:t>Профкурорт</a:t>
            </a:r>
            <a:r>
              <a:rPr lang="ru-RU" dirty="0"/>
              <a:t>» о сотрудничестве и предоставлении возможности приобретения профсоюзных путевок в профсоюзные санатории России и ближайшего зарубежья с 20% скидкой. Скидки распространяются на близких родственников членов Профсоюза.</a:t>
            </a:r>
          </a:p>
          <a:p>
            <a:r>
              <a:rPr lang="ru-RU" dirty="0" smtClean="0"/>
              <a:t>Члены профсоюза </a:t>
            </a:r>
            <a:r>
              <a:rPr lang="ru-RU" dirty="0" err="1" smtClean="0"/>
              <a:t>Иловлинского</a:t>
            </a:r>
            <a:r>
              <a:rPr lang="ru-RU" dirty="0" smtClean="0"/>
              <a:t> района в 2022 году пользовались данной мерой </a:t>
            </a:r>
            <a:r>
              <a:rPr lang="ru-RU" dirty="0" smtClean="0"/>
              <a:t>поддержки</a:t>
            </a:r>
            <a:r>
              <a:rPr lang="ru-RU" dirty="0" smtClean="0"/>
              <a:t>. </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196752"/>
            <a:ext cx="4038600" cy="4195948"/>
          </a:xfrm>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val="193642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«#100_ПРОцентный_ПРОфсоюз».</a:t>
            </a:r>
            <a:br>
              <a:rPr lang="ru-RU" dirty="0"/>
            </a:br>
            <a:endParaRPr lang="ru-RU" dirty="0"/>
          </a:p>
        </p:txBody>
      </p:sp>
      <p:sp>
        <p:nvSpPr>
          <p:cNvPr id="3" name="Объект 2"/>
          <p:cNvSpPr>
            <a:spLocks noGrp="1"/>
          </p:cNvSpPr>
          <p:nvPr>
            <p:ph sz="half" idx="1"/>
          </p:nvPr>
        </p:nvSpPr>
        <p:spPr/>
        <p:txBody>
          <a:bodyPr>
            <a:normAutofit fontScale="47500" lnSpcReduction="20000"/>
          </a:bodyPr>
          <a:lstStyle/>
          <a:p>
            <a:pPr marL="0" indent="0">
              <a:buNone/>
            </a:pPr>
            <a:r>
              <a:rPr lang="ru-RU" dirty="0"/>
              <a:t>М</a:t>
            </a:r>
            <a:r>
              <a:rPr lang="ru-RU" dirty="0" smtClean="0"/>
              <a:t>ероприятия </a:t>
            </a:r>
            <a:r>
              <a:rPr lang="ru-RU" dirty="0"/>
              <a:t>в рамках проекта «#</a:t>
            </a:r>
            <a:r>
              <a:rPr lang="ru-RU" dirty="0" smtClean="0"/>
              <a:t>100_ПРОцентный_ПРОфсоюз».</a:t>
            </a:r>
          </a:p>
          <a:p>
            <a:pPr marL="0" indent="0">
              <a:buNone/>
            </a:pPr>
            <a:r>
              <a:rPr lang="ru-RU" dirty="0" smtClean="0"/>
              <a:t>В </a:t>
            </a:r>
            <a:r>
              <a:rPr lang="ru-RU" dirty="0" err="1" smtClean="0"/>
              <a:t>Иловлинской</a:t>
            </a:r>
            <a:r>
              <a:rPr lang="ru-RU" dirty="0" smtClean="0"/>
              <a:t> районе 2 образовательные организации имеют статус «100процентный профсоюз»: МБОУ </a:t>
            </a:r>
            <a:r>
              <a:rPr lang="ru-RU" dirty="0" err="1" smtClean="0"/>
              <a:t>Логовская</a:t>
            </a:r>
            <a:r>
              <a:rPr lang="ru-RU" dirty="0" smtClean="0"/>
              <a:t> СОШ, МБДОУ </a:t>
            </a:r>
            <a:r>
              <a:rPr lang="ru-RU" dirty="0" err="1" smtClean="0"/>
              <a:t>Медведевский</a:t>
            </a:r>
            <a:r>
              <a:rPr lang="ru-RU" dirty="0" smtClean="0"/>
              <a:t> детский сад «Ласточка».</a:t>
            </a:r>
            <a:endParaRPr lang="ru-RU" dirty="0"/>
          </a:p>
        </p:txBody>
      </p:sp>
      <p:sp>
        <p:nvSpPr>
          <p:cNvPr id="4" name="Объект 3"/>
          <p:cNvSpPr>
            <a:spLocks noGrp="1"/>
          </p:cNvSpPr>
          <p:nvPr>
            <p:ph sz="half" idx="2"/>
          </p:nvPr>
        </p:nvSpPr>
        <p:spPr/>
        <p:txBody>
          <a:bodyPr>
            <a:normAutofit fontScale="47500" lnSpcReduction="20000"/>
          </a:bodyPr>
          <a:lstStyle/>
          <a:p>
            <a:r>
              <a:rPr lang="ru-RU" dirty="0" smtClean="0"/>
              <a:t> </a:t>
            </a:r>
            <a:r>
              <a:rPr lang="ru-RU" dirty="0"/>
              <a:t>- </a:t>
            </a:r>
            <a:r>
              <a:rPr lang="ru-RU" dirty="0" err="1"/>
              <a:t>Подпроект</a:t>
            </a:r>
            <a:r>
              <a:rPr lang="ru-RU" dirty="0"/>
              <a:t> «</a:t>
            </a:r>
            <a:r>
              <a:rPr lang="ru-RU" dirty="0" err="1"/>
              <a:t>ПРОФкульт</a:t>
            </a:r>
            <a:r>
              <a:rPr lang="ru-RU" dirty="0"/>
              <a:t>» - в рамках соглашений, заключенных с учреждениями культуры Волгоградской области, - приобретение и выдача билетов на культурно – значимые мероприятия первичным профсоюзным организациям со 100-процентном членством. </a:t>
            </a:r>
          </a:p>
          <a:p>
            <a:r>
              <a:rPr lang="ru-RU" dirty="0"/>
              <a:t>Для «</a:t>
            </a:r>
            <a:r>
              <a:rPr lang="ru-RU" dirty="0" err="1"/>
              <a:t>стопроцентников</a:t>
            </a:r>
            <a:r>
              <a:rPr lang="ru-RU" dirty="0"/>
              <a:t>» обком может выделять денежные средства в объеме 50% от средней стоимости работ по специальной оценке условий труда одного рабочего места и услуг медицинского осмотра, дарить сертификаты на приобретение оргтехники, медицинский осмотра, СОУТ и т.д..</a:t>
            </a:r>
          </a:p>
          <a:p>
            <a:r>
              <a:rPr lang="ru-RU" dirty="0"/>
              <a:t>Участники проекта #100_ПРОцентный_ПРОфсоюз - первичные профсоюзные организации дошкольных, общеобразовательных организаций и организаций дополнительного образования, имеющие 100-процентное профсоюзное членство не менее 3-х лет на момент обращения и входящие в структуру областной организации профсоюза.</a:t>
            </a:r>
          </a:p>
          <a:p>
            <a:pPr marL="0" indent="0">
              <a:buNone/>
            </a:pPr>
            <a:endParaRPr lang="ru-RU" dirty="0"/>
          </a:p>
        </p:txBody>
      </p:sp>
    </p:spTree>
    <p:extLst>
      <p:ext uri="{BB962C8B-B14F-4D97-AF65-F5344CB8AC3E}">
        <p14:creationId xmlns:p14="http://schemas.microsoft.com/office/powerpoint/2010/main" val="78167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Форум «Думая о будущем!»</a:t>
            </a:r>
            <a:endParaRPr lang="ru-RU" dirty="0"/>
          </a:p>
        </p:txBody>
      </p:sp>
      <p:sp>
        <p:nvSpPr>
          <p:cNvPr id="5" name="Объект 4"/>
          <p:cNvSpPr>
            <a:spLocks noGrp="1"/>
          </p:cNvSpPr>
          <p:nvPr>
            <p:ph sz="half" idx="1"/>
          </p:nvPr>
        </p:nvSpPr>
        <p:spPr/>
        <p:txBody>
          <a:bodyPr>
            <a:normAutofit fontScale="55000" lnSpcReduction="20000"/>
          </a:bodyPr>
          <a:lstStyle/>
          <a:p>
            <a:r>
              <a:rPr lang="ru-RU" dirty="0" smtClean="0"/>
              <a:t>В </a:t>
            </a:r>
            <a:r>
              <a:rPr lang="ru-RU" dirty="0"/>
              <a:t>2022 году с 16 по 18 августа состоялся XIII Межрегиональный образовательный форум молодых педагогов и педагогов-наставников Волгоградской области «Думая о будущем!». Тема форума: «Кадры будущего: через личностные смыслы к профессиональному росту!». На форум приехали молодые педагоги из ДНР, ЛНР, а также ЮФО: Астраханская область, Ростовская область, республик Калмыкия и Крым. Из нашего региона приехали молодые педагоги из общеобразовательных организаций, организаций профессионального образования, а также студенты вузов. Всего собралось 110 человек</a:t>
            </a:r>
            <a:r>
              <a:rPr lang="ru-RU" dirty="0" smtClean="0"/>
              <a:t>. Представитель </a:t>
            </a:r>
            <a:r>
              <a:rPr lang="ru-RU" dirty="0" err="1" smtClean="0"/>
              <a:t>Иловлинского</a:t>
            </a:r>
            <a:r>
              <a:rPr lang="ru-RU" dirty="0" smtClean="0"/>
              <a:t> района на форуме – Пухова Валерия Игоревна, учитель русского языка и литературы МБОУ </a:t>
            </a:r>
            <a:r>
              <a:rPr lang="ru-RU" dirty="0" err="1" smtClean="0"/>
              <a:t>Иловлинской</a:t>
            </a:r>
            <a:r>
              <a:rPr lang="ru-RU" dirty="0" smtClean="0"/>
              <a:t> СОШ №1.</a:t>
            </a:r>
            <a:endParaRPr lang="ru-RU" dirty="0"/>
          </a:p>
          <a:p>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6758" y="1556792"/>
            <a:ext cx="3564396" cy="2376264"/>
          </a:xfrm>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4098" name="Picture 2" descr="C:\Users\Пользователь\Desktop\Публичный отчет\IMG20220816145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6116" y="4149080"/>
            <a:ext cx="1923678"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9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«Воспитатель года – 2022»</a:t>
            </a:r>
            <a:endParaRPr lang="ru-RU" dirty="0"/>
          </a:p>
        </p:txBody>
      </p:sp>
      <p:sp>
        <p:nvSpPr>
          <p:cNvPr id="3" name="Объект 2"/>
          <p:cNvSpPr>
            <a:spLocks noGrp="1"/>
          </p:cNvSpPr>
          <p:nvPr>
            <p:ph sz="half" idx="1"/>
          </p:nvPr>
        </p:nvSpPr>
        <p:spPr/>
        <p:txBody>
          <a:bodyPr>
            <a:normAutofit fontScale="32500" lnSpcReduction="20000"/>
          </a:bodyPr>
          <a:lstStyle/>
          <a:p>
            <a:r>
              <a:rPr lang="ru-RU" dirty="0"/>
              <a:t>Церемония торжественного закрытия состоялась 22 апреля 2022 года в МОУ СШ № 77 Кировского района Волгограда.</a:t>
            </a:r>
          </a:p>
          <a:p>
            <a:r>
              <a:rPr lang="ru-RU" dirty="0"/>
              <a:t>Всего в региональном конкурсе воспитатель года приняли участие 31 педагог из 16 муниципальных районов и 4 городских округов.</a:t>
            </a:r>
          </a:p>
          <a:p>
            <a:r>
              <a:rPr lang="ru-RU" dirty="0" smtClean="0"/>
              <a:t>Цель </a:t>
            </a:r>
            <a:r>
              <a:rPr lang="ru-RU" dirty="0"/>
              <a:t>конкурса – выявление талантливых работников системы дошкольного образования, их поддержка и поощрение, а также формирование позитивного общественного мнения о профессии педагога. Первый тур проведен заочно и включил конкурсы "Интернет-портфолио" и "Визитная карточка" – профессиональные навыки, достижения и увлечения продемонстрировал 31 участник. Во второй тур вышли 10 человек: три музыкальных руководителя и семь воспитателей.</a:t>
            </a:r>
          </a:p>
          <a:p>
            <a:r>
              <a:rPr lang="ru-RU" dirty="0"/>
              <a:t>Учредителями и организаторами конкурса "Воспитатель года" являются региональный комитет образования; центр развития и организационно-аналитического сопровождения образования Волгоградской области и Волгоградская областная организация Общероссийского Профсоюза образования.</a:t>
            </a:r>
          </a:p>
          <a:p>
            <a:r>
              <a:rPr lang="ru-RU" dirty="0"/>
              <a:t>От Волгоградской областной организации Профсоюза образования члены Профсоюза получили Почетную грамоту и денежный приз.</a:t>
            </a:r>
          </a:p>
          <a:p>
            <a:r>
              <a:rPr lang="ru-RU" dirty="0" smtClean="0"/>
              <a:t>Конкурс </a:t>
            </a:r>
            <a:r>
              <a:rPr lang="ru-RU" dirty="0"/>
              <a:t>«Воспитатель года» наряду со сложившимися традициями должен стать профессиональной площадкой для инновационных находок.</a:t>
            </a:r>
          </a:p>
          <a:p>
            <a:r>
              <a:rPr lang="ru-RU" dirty="0"/>
              <a:t>Независимо от результатов конкурса хочется, чтобы вы помнили: вы уже лучшие для своих воспитанников и их родителей!</a:t>
            </a:r>
          </a:p>
          <a:p>
            <a:r>
              <a:rPr lang="ru-RU" dirty="0"/>
              <a:t>Дерзайте, творите, становитесь первыми! А Профсоюз всегда поддержит</a:t>
            </a:r>
            <a:r>
              <a:rPr lang="ru-RU" dirty="0" smtClean="0"/>
              <a:t>!</a:t>
            </a:r>
          </a:p>
          <a:p>
            <a:r>
              <a:rPr lang="ru-RU" dirty="0" smtClean="0"/>
              <a:t>В </a:t>
            </a:r>
            <a:r>
              <a:rPr lang="ru-RU" dirty="0"/>
              <a:t>этом году Иловлинский муниципальный район представляла воспитатель МБДОУ </a:t>
            </a:r>
            <a:r>
              <a:rPr lang="ru-RU" dirty="0" err="1"/>
              <a:t>Качалинский</a:t>
            </a:r>
            <a:r>
              <a:rPr lang="ru-RU" dirty="0"/>
              <a:t> детский сад "Малышок" </a:t>
            </a:r>
            <a:r>
              <a:rPr lang="ru-RU" dirty="0" err="1"/>
              <a:t>Чайникова</a:t>
            </a:r>
            <a:r>
              <a:rPr lang="ru-RU" dirty="0"/>
              <a:t> Ольга Юрьевна.</a:t>
            </a:r>
            <a:br>
              <a:rPr lang="ru-RU" dirty="0"/>
            </a:br>
            <a:r>
              <a:rPr lang="ru-RU" dirty="0"/>
              <a:t>Ольга Юрьевна награждена благодарственным письмом комитета образования науки и молодежной политики Волгоградской области, а также почетной грамотой Волгоградской организации Профессионального союза работников народного образования и науки Российской Федерации.</a:t>
            </a:r>
            <a:br>
              <a:rPr lang="ru-RU" dirty="0"/>
            </a:br>
            <a:r>
              <a:rPr lang="ru-RU" dirty="0"/>
              <a:t>Поздравляем Ольгу Юрьевну!</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556792"/>
            <a:ext cx="4038600" cy="3028950"/>
          </a:xfrm>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val="300698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Педагогическая конференция</a:t>
            </a:r>
            <a:endParaRPr lang="ru-RU" dirty="0"/>
          </a:p>
        </p:txBody>
      </p:sp>
      <p:sp>
        <p:nvSpPr>
          <p:cNvPr id="3" name="Объект 2"/>
          <p:cNvSpPr>
            <a:spLocks noGrp="1"/>
          </p:cNvSpPr>
          <p:nvPr>
            <p:ph sz="half" idx="1"/>
          </p:nvPr>
        </p:nvSpPr>
        <p:spPr/>
        <p:txBody>
          <a:bodyPr>
            <a:normAutofit fontScale="70000" lnSpcReduction="20000"/>
          </a:bodyPr>
          <a:lstStyle/>
          <a:p>
            <a:r>
              <a:rPr lang="ru-RU" dirty="0"/>
              <a:t>В </a:t>
            </a:r>
            <a:r>
              <a:rPr lang="ru-RU" dirty="0" err="1"/>
              <a:t>Иловлинском</a:t>
            </a:r>
            <a:r>
              <a:rPr lang="ru-RU" dirty="0"/>
              <a:t> районе прошло традиционное в преддверии нового учебного года районное совещание педагогических работников.  Ноу-хау </a:t>
            </a:r>
            <a:r>
              <a:rPr lang="ru-RU" dirty="0" smtClean="0"/>
              <a:t>этого </a:t>
            </a:r>
            <a:r>
              <a:rPr lang="ru-RU" dirty="0"/>
              <a:t>года стало то, что перед совещанием   с 9:00 до 10.30 на площадке "Шаг вперёд" все образовательные учреждения – школы и детские сады - приняли участие в работе интерактивных площадок.  Каждый смог показать что-то свое, заинтересовать необычным опытом или умением</a:t>
            </a:r>
            <a:r>
              <a:rPr lang="ru-RU" dirty="0" smtClean="0"/>
              <a:t>. Профсоюз, конечно, не остался в стороне…</a:t>
            </a:r>
            <a:endParaRPr lang="ru-RU" dirty="0"/>
          </a:p>
        </p:txBody>
      </p:sp>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2" cstate="print"/>
          <a:srcRect/>
          <a:stretch>
            <a:fillRect/>
          </a:stretch>
        </p:blipFill>
        <p:spPr bwMode="auto">
          <a:xfrm>
            <a:off x="7717505" y="5296"/>
            <a:ext cx="1427299" cy="802856"/>
          </a:xfrm>
          <a:prstGeom prst="rect">
            <a:avLst/>
          </a:prstGeom>
          <a:noFill/>
        </p:spPr>
      </p:pic>
      <p:pic>
        <p:nvPicPr>
          <p:cNvPr id="7170" name="Picture 2" descr="C:\Users\Пользователь\Desktop\Публичный отчет\IMG20220826085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077072"/>
            <a:ext cx="4207079" cy="1893186"/>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255" y="1412776"/>
            <a:ext cx="4038600" cy="2276760"/>
          </a:xfrm>
        </p:spPr>
      </p:pic>
    </p:spTree>
    <p:extLst>
      <p:ext uri="{BB962C8B-B14F-4D97-AF65-F5344CB8AC3E}">
        <p14:creationId xmlns:p14="http://schemas.microsoft.com/office/powerpoint/2010/main" val="271958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Мы активные участники конкурсов!</a:t>
            </a:r>
            <a:endParaRPr lang="ru-RU"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1137" y="1600200"/>
            <a:ext cx="3210726" cy="4525963"/>
          </a:xfrm>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54989" y="1600200"/>
            <a:ext cx="3225022" cy="4525963"/>
          </a:xfrm>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4" cstate="print"/>
          <a:srcRect/>
          <a:stretch>
            <a:fillRect/>
          </a:stretch>
        </p:blipFill>
        <p:spPr bwMode="auto">
          <a:xfrm>
            <a:off x="7992198" y="0"/>
            <a:ext cx="1103445" cy="620688"/>
          </a:xfrm>
          <a:prstGeom prst="rect">
            <a:avLst/>
          </a:prstGeom>
          <a:noFill/>
        </p:spPr>
      </p:pic>
    </p:spTree>
    <p:extLst>
      <p:ext uri="{BB962C8B-B14F-4D97-AF65-F5344CB8AC3E}">
        <p14:creationId xmlns:p14="http://schemas.microsoft.com/office/powerpoint/2010/main" val="73333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Обучение членов Профсоюза</a:t>
            </a:r>
            <a:endParaRPr lang="ru-RU" dirty="0"/>
          </a:p>
        </p:txBody>
      </p:sp>
      <p:sp>
        <p:nvSpPr>
          <p:cNvPr id="3" name="Объект 2"/>
          <p:cNvSpPr>
            <a:spLocks noGrp="1"/>
          </p:cNvSpPr>
          <p:nvPr>
            <p:ph sz="half" idx="1"/>
          </p:nvPr>
        </p:nvSpPr>
        <p:spPr/>
        <p:txBody>
          <a:bodyPr>
            <a:normAutofit fontScale="85000" lnSpcReduction="20000"/>
          </a:bodyPr>
          <a:lstStyle/>
          <a:p>
            <a:r>
              <a:rPr lang="ru-RU" dirty="0"/>
              <a:t>Профсоюз активно развивает направление обучения членов организации. В 2022 </a:t>
            </a:r>
            <a:r>
              <a:rPr lang="ru-RU" dirty="0" smtClean="0"/>
              <a:t>году, благодаря </a:t>
            </a:r>
            <a:r>
              <a:rPr lang="ru-RU" dirty="0"/>
              <a:t>профессиональному </a:t>
            </a:r>
            <a:r>
              <a:rPr lang="ru-RU" dirty="0" smtClean="0"/>
              <a:t>обучению, члены профсоюза смогли усовершенствовать </a:t>
            </a:r>
            <a:r>
              <a:rPr lang="ru-RU" dirty="0"/>
              <a:t>свои навыки в самых разных направлениях, пройти профессиональную переподготовку или повышение квалификации.</a:t>
            </a:r>
          </a:p>
          <a:p>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32040" y="1340768"/>
            <a:ext cx="3335672" cy="4939499"/>
          </a:xfrm>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8100392" y="5296"/>
            <a:ext cx="1044412" cy="587482"/>
          </a:xfrm>
          <a:prstGeom prst="rect">
            <a:avLst/>
          </a:prstGeom>
          <a:noFill/>
        </p:spPr>
      </p:pic>
    </p:spTree>
    <p:extLst>
      <p:ext uri="{BB962C8B-B14F-4D97-AF65-F5344CB8AC3E}">
        <p14:creationId xmlns:p14="http://schemas.microsoft.com/office/powerpoint/2010/main" val="132816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Мы активные подписчики на профсоюзные издания!</a:t>
            </a:r>
            <a:endParaRPr lang="ru-RU" dirty="0"/>
          </a:p>
        </p:txBody>
      </p:sp>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2182" y="1600200"/>
            <a:ext cx="3088636" cy="4525963"/>
          </a:xfrm>
        </p:spPr>
      </p:pic>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1628800"/>
            <a:ext cx="2814464" cy="1875576"/>
          </a:xfrm>
        </p:spPr>
      </p:pic>
      <p:pic>
        <p:nvPicPr>
          <p:cNvPr id="1026" name="Picture 2" descr="C:\Users\Пользователь\Desktop\Публичный отчет\Волгоградские профсоюз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789040"/>
            <a:ext cx="3201123" cy="213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5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73E2ADAD-8DD1-4AE9-A252-210E84D47E07}"/>
              </a:ext>
            </a:extLst>
          </p:cNvPr>
          <p:cNvPicPr>
            <a:picLocks noChangeAspect="1" noChangeArrowheads="1"/>
          </p:cNvPicPr>
          <p:nvPr/>
        </p:nvPicPr>
        <p:blipFill>
          <a:blip r:embed="rId2" cstate="print"/>
          <a:srcRect/>
          <a:stretch>
            <a:fillRect/>
          </a:stretch>
        </p:blipFill>
        <p:spPr bwMode="auto">
          <a:xfrm>
            <a:off x="7717504" y="5296"/>
            <a:ext cx="1427299" cy="802856"/>
          </a:xfrm>
          <a:prstGeom prst="rect">
            <a:avLst/>
          </a:prstGeom>
          <a:noFill/>
        </p:spPr>
      </p:pic>
      <p:sp>
        <p:nvSpPr>
          <p:cNvPr id="8" name="Заголовок 1">
            <a:extLst>
              <a:ext uri="{FF2B5EF4-FFF2-40B4-BE49-F238E27FC236}">
                <a16:creationId xmlns="" xmlns:a16="http://schemas.microsoft.com/office/drawing/2014/main" id="{35571C41-6D20-4E44-BDB5-E2933D7C792B}"/>
              </a:ext>
            </a:extLst>
          </p:cNvPr>
          <p:cNvSpPr txBox="1">
            <a:spLocks/>
          </p:cNvSpPr>
          <p:nvPr/>
        </p:nvSpPr>
        <p:spPr>
          <a:xfrm>
            <a:off x="457200" y="413792"/>
            <a:ext cx="8229600" cy="1143000"/>
          </a:xfrm>
          <a:prstGeom prst="rect">
            <a:avLst/>
          </a:prstGeom>
        </p:spPr>
        <p:txBody>
          <a:bodyPr vert="horz" lIns="91435" tIns="45718" rIns="91435" bIns="45718" rtlCol="0" anchor="ctr">
            <a:normAutofit/>
          </a:bodyPr>
          <a:lstStyle/>
          <a:p>
            <a:pPr lvl="0">
              <a:spcBef>
                <a:spcPct val="0"/>
              </a:spcBef>
            </a:pPr>
            <a:r>
              <a:rPr lang="ru-RU" sz="2400" b="1" dirty="0">
                <a:solidFill>
                  <a:srgbClr val="C00000"/>
                </a:solidFill>
                <a:latin typeface="Arial Black" pitchFamily="34" charset="0"/>
              </a:rPr>
              <a:t>БАЗОВЫЕ ОСНОВАНИЯ </a:t>
            </a:r>
            <a:br>
              <a:rPr lang="ru-RU" sz="2400" b="1" dirty="0">
                <a:solidFill>
                  <a:srgbClr val="C00000"/>
                </a:solidFill>
                <a:latin typeface="Arial Black" pitchFamily="34" charset="0"/>
              </a:rPr>
            </a:br>
            <a:r>
              <a:rPr lang="ru-RU" sz="2400" b="1" dirty="0">
                <a:solidFill>
                  <a:srgbClr val="C00000"/>
                </a:solidFill>
                <a:latin typeface="Arial Black" pitchFamily="34" charset="0"/>
              </a:rPr>
              <a:t>ДЕЯТЕЛЬНОСТИ ПРОФСОЮЗА</a:t>
            </a:r>
            <a:endParaRPr kumimoji="0" lang="ru-RU" sz="2400" b="1"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9" name="Рисунок 8">
            <a:extLst>
              <a:ext uri="{FF2B5EF4-FFF2-40B4-BE49-F238E27FC236}">
                <a16:creationId xmlns="" xmlns:a16="http://schemas.microsoft.com/office/drawing/2014/main" id="{65665A52-678D-40D7-A2AE-74CAAFED4FFF}"/>
              </a:ext>
            </a:extLst>
          </p:cNvPr>
          <p:cNvPicPr/>
          <p:nvPr/>
        </p:nvPicPr>
        <p:blipFill rotWithShape="1">
          <a:blip r:embed="rId3" cstate="print"/>
          <a:srcRect b="18458"/>
          <a:stretch/>
        </p:blipFill>
        <p:spPr>
          <a:xfrm>
            <a:off x="539552" y="2708920"/>
            <a:ext cx="2592288" cy="3600400"/>
          </a:xfrm>
          <a:prstGeom prst="rect">
            <a:avLst/>
          </a:prstGeom>
          <a:ln>
            <a:noFill/>
          </a:ln>
          <a:effectLst>
            <a:outerShdw blurRad="50800" dist="38100" dir="8100000" algn="tr" rotWithShape="0">
              <a:prstClr val="black">
                <a:alpha val="40000"/>
              </a:prstClr>
            </a:outerShdw>
          </a:effectLst>
        </p:spPr>
      </p:pic>
      <p:sp>
        <p:nvSpPr>
          <p:cNvPr id="10" name="CustomShape 1">
            <a:extLst>
              <a:ext uri="{FF2B5EF4-FFF2-40B4-BE49-F238E27FC236}">
                <a16:creationId xmlns="" xmlns:a16="http://schemas.microsoft.com/office/drawing/2014/main" id="{DC30E088-C71E-46F3-B73D-594BD4C992C2}"/>
              </a:ext>
            </a:extLst>
          </p:cNvPr>
          <p:cNvSpPr/>
          <p:nvPr/>
        </p:nvSpPr>
        <p:spPr>
          <a:xfrm>
            <a:off x="3306686" y="3861048"/>
            <a:ext cx="5657802" cy="23762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ru-RU" sz="2400" dirty="0"/>
              <a:t>«Профсоюз – добровольное </a:t>
            </a:r>
            <a:r>
              <a:rPr lang="ru-RU" sz="2400" i="1" dirty="0">
                <a:solidFill>
                  <a:srgbClr val="FF0000"/>
                </a:solidFill>
              </a:rPr>
              <a:t>общественное объединение граждан</a:t>
            </a:r>
            <a:r>
              <a:rPr lang="ru-RU" sz="2400" dirty="0"/>
              <a:t>, связанных общими производственными, профессиональными интересами по роду их деятельности, создаваемое в </a:t>
            </a:r>
            <a:r>
              <a:rPr lang="ru-RU" sz="2400" i="1" dirty="0">
                <a:solidFill>
                  <a:srgbClr val="FF0000"/>
                </a:solidFill>
              </a:rPr>
              <a:t>целях представительства и защиты их социально-трудовых прав и интересов</a:t>
            </a:r>
            <a:r>
              <a:rPr lang="ru-RU" sz="2400" dirty="0"/>
              <a:t>»</a:t>
            </a:r>
            <a:endParaRPr sz="2400" dirty="0"/>
          </a:p>
        </p:txBody>
      </p:sp>
      <p:sp>
        <p:nvSpPr>
          <p:cNvPr id="11" name="Прямоугольник 10">
            <a:extLst>
              <a:ext uri="{FF2B5EF4-FFF2-40B4-BE49-F238E27FC236}">
                <a16:creationId xmlns="" xmlns:a16="http://schemas.microsoft.com/office/drawing/2014/main" id="{676D6641-1087-45CD-AEA6-ADB0421B585C}"/>
              </a:ext>
            </a:extLst>
          </p:cNvPr>
          <p:cNvSpPr/>
          <p:nvPr/>
        </p:nvSpPr>
        <p:spPr>
          <a:xfrm>
            <a:off x="457200" y="1640994"/>
            <a:ext cx="8534175" cy="707886"/>
          </a:xfrm>
          <a:prstGeom prst="rect">
            <a:avLst/>
          </a:prstGeom>
        </p:spPr>
        <p:txBody>
          <a:bodyPr wrap="square">
            <a:spAutoFit/>
          </a:bodyPr>
          <a:lstStyle/>
          <a:p>
            <a:r>
              <a:rPr lang="ru-RU" sz="2000" b="1" dirty="0">
                <a:solidFill>
                  <a:srgbClr val="002060"/>
                </a:solidFill>
              </a:rPr>
              <a:t>Федеральный закон от 12 января 1996 г. № 10-ФЗ «О профессиональных союзах, их правах и гарантиях деятельности» (ст. 2, ч. 1):</a:t>
            </a:r>
          </a:p>
        </p:txBody>
      </p:sp>
    </p:spTree>
    <p:extLst>
      <p:ext uri="{BB962C8B-B14F-4D97-AF65-F5344CB8AC3E}">
        <p14:creationId xmlns:p14="http://schemas.microsoft.com/office/powerpoint/2010/main" val="405743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«Единый Профсоюзный диктант»</a:t>
            </a:r>
            <a:endParaRPr lang="ru-RU" dirty="0"/>
          </a:p>
        </p:txBody>
      </p:sp>
      <p:sp>
        <p:nvSpPr>
          <p:cNvPr id="3" name="Объект 2"/>
          <p:cNvSpPr>
            <a:spLocks noGrp="1"/>
          </p:cNvSpPr>
          <p:nvPr>
            <p:ph sz="half" idx="1"/>
          </p:nvPr>
        </p:nvSpPr>
        <p:spPr/>
        <p:txBody>
          <a:bodyPr/>
          <a:lstStyle/>
          <a:p>
            <a:r>
              <a:rPr lang="ru-RU" dirty="0"/>
              <a:t>27 сентября в День рождения Общероссийского Профсоюза образования. состоялась Всероссийская просветительская акция Профсоюзный </a:t>
            </a:r>
            <a:r>
              <a:rPr lang="ru-RU" dirty="0" smtClean="0"/>
              <a:t>диктант.</a:t>
            </a:r>
            <a:endParaRPr lang="ru-RU" dirty="0"/>
          </a:p>
        </p:txBody>
      </p:sp>
      <p:pic>
        <p:nvPicPr>
          <p:cNvPr id="6146" name="Picture 2" descr="C:\Users\Пользователь\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632" y="1628800"/>
            <a:ext cx="4201271"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8100392" y="5296"/>
            <a:ext cx="1044412" cy="587482"/>
          </a:xfrm>
          <a:prstGeom prst="rect">
            <a:avLst/>
          </a:prstGeom>
          <a:noFill/>
        </p:spPr>
      </p:pic>
    </p:spTree>
    <p:extLst>
      <p:ext uri="{BB962C8B-B14F-4D97-AF65-F5344CB8AC3E}">
        <p14:creationId xmlns:p14="http://schemas.microsoft.com/office/powerpoint/2010/main" val="382028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ru-RU" b="1" cap="all" dirty="0"/>
              <a:t>ВТОРОЙ ВЫПУСК ЭНЦИКЛОПЕДИИ О ЗАСЛУЖЕННЫХ ПЕДАГОГАХ</a:t>
            </a:r>
            <a:br>
              <a:rPr lang="ru-RU" b="1" cap="all" dirty="0"/>
            </a:br>
            <a:endParaRPr lang="ru-RU" dirty="0"/>
          </a:p>
        </p:txBody>
      </p:sp>
      <p:sp>
        <p:nvSpPr>
          <p:cNvPr id="3" name="Объект 2"/>
          <p:cNvSpPr>
            <a:spLocks noGrp="1"/>
          </p:cNvSpPr>
          <p:nvPr>
            <p:ph sz="half" idx="1"/>
          </p:nvPr>
        </p:nvSpPr>
        <p:spPr/>
        <p:txBody>
          <a:bodyPr>
            <a:normAutofit fontScale="47500" lnSpcReduction="20000"/>
          </a:bodyPr>
          <a:lstStyle/>
          <a:p>
            <a:r>
              <a:rPr lang="ru-RU" dirty="0" smtClean="0"/>
              <a:t>В</a:t>
            </a:r>
            <a:r>
              <a:rPr lang="ru-RU" dirty="0"/>
              <a:t> Волгоградской области состоялось уникальное событие! 16 декабря 2022 года на сцене Дома культуры Профсоюзов прошла презентация второго выпуска энциклопедии о заслуженных учителях и работниках системы образования Волгоградской области.</a:t>
            </a:r>
          </a:p>
          <a:p>
            <a:r>
              <a:rPr lang="ru-RU" dirty="0"/>
              <a:t>Напомним, первый выпуск состоялся в 2016 году, в книгу вошло 524 фамилии учителей, которым было присвоено звание «Заслуженный учитель».</a:t>
            </a:r>
          </a:p>
          <a:p>
            <a:r>
              <a:rPr lang="ru-RU" dirty="0"/>
              <a:t>Второй выпуск энциклопедии был расширен и в него включили биографии заслуженных деятелей науки, заслуженных работников высшей школы, заслуженных учителей и мастеров организаций профессионального образования, заслуженных тренеров и работников физической культуры, заслуженных деятелей культуры. Главным условием было, чтобы педагог работал в системе образования Волгоградской области и имел отношение к Профсоюзу образования. Всего в книгу вошло 187 биографий.</a:t>
            </a:r>
          </a:p>
          <a:p>
            <a:r>
              <a:rPr lang="ru-RU" dirty="0" smtClean="0"/>
              <a:t>Энциклопедия была подарена </a:t>
            </a:r>
            <a:r>
              <a:rPr lang="ru-RU" dirty="0" err="1" smtClean="0"/>
              <a:t>Иловлинскому</a:t>
            </a:r>
            <a:r>
              <a:rPr lang="ru-RU" dirty="0" smtClean="0"/>
              <a:t> району</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1916832"/>
            <a:ext cx="4038600" cy="3028950"/>
          </a:xfrm>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8028384" y="1052736"/>
            <a:ext cx="1044412" cy="587482"/>
          </a:xfrm>
          <a:prstGeom prst="rect">
            <a:avLst/>
          </a:prstGeom>
          <a:noFill/>
        </p:spPr>
      </p:pic>
    </p:spTree>
    <p:extLst>
      <p:ext uri="{BB962C8B-B14F-4D97-AF65-F5344CB8AC3E}">
        <p14:creationId xmlns:p14="http://schemas.microsoft.com/office/powerpoint/2010/main" val="293283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 первому зову</a:t>
            </a:r>
            <a:endParaRPr lang="ru-RU" dirty="0"/>
          </a:p>
        </p:txBody>
      </p:sp>
      <p:sp>
        <p:nvSpPr>
          <p:cNvPr id="4" name="Объект 3"/>
          <p:cNvSpPr>
            <a:spLocks noGrp="1"/>
          </p:cNvSpPr>
          <p:nvPr>
            <p:ph sz="half" idx="1"/>
          </p:nvPr>
        </p:nvSpPr>
        <p:spPr/>
        <p:txBody>
          <a:bodyPr>
            <a:normAutofit fontScale="47500" lnSpcReduction="20000"/>
          </a:bodyPr>
          <a:lstStyle/>
          <a:p>
            <a:r>
              <a:rPr lang="ru-RU" dirty="0"/>
              <a:t>11 ноября по ходатайству Территориальной организации Общероссийского Профсоюза образования </a:t>
            </a:r>
            <a:r>
              <a:rPr lang="ru-RU" dirty="0" err="1"/>
              <a:t>Иловлинского</a:t>
            </a:r>
            <a:r>
              <a:rPr lang="ru-RU" dirty="0"/>
              <a:t> района были организованы встречи представителя обкома с трудовым коллективами образовательных организаций.</a:t>
            </a:r>
          </a:p>
          <a:p>
            <a:r>
              <a:rPr lang="ru-RU" dirty="0"/>
              <a:t>Встречи провели Зубкова Светлана Геннадиевна, заместитель председателя областной организации Профсоюза и </a:t>
            </a:r>
            <a:r>
              <a:rPr lang="ru-RU" dirty="0" smtClean="0"/>
              <a:t>Игнатова </a:t>
            </a:r>
            <a:r>
              <a:rPr lang="ru-RU" dirty="0"/>
              <a:t>Евгения Павловна, председатель Территориальной организации Профсоюза </a:t>
            </a:r>
            <a:r>
              <a:rPr lang="ru-RU" dirty="0" err="1"/>
              <a:t>Иловлинского</a:t>
            </a:r>
            <a:r>
              <a:rPr lang="ru-RU" dirty="0"/>
              <a:t> района по вопросам организации и укрепления первичных профсоюзных организаций в детских садах "Солнышко" и "Тюльпан" </a:t>
            </a:r>
            <a:r>
              <a:rPr lang="ru-RU" dirty="0" err="1"/>
              <a:t>р.п</a:t>
            </a:r>
            <a:r>
              <a:rPr lang="ru-RU" dirty="0"/>
              <a:t>. </a:t>
            </a:r>
            <a:r>
              <a:rPr lang="ru-RU" dirty="0" err="1"/>
              <a:t>Иловля</a:t>
            </a:r>
            <a:r>
              <a:rPr lang="ru-RU" dirty="0"/>
              <a:t>, районном отделе образования. В личных беседах с руководителями образовательных организаций и начальником отдела образования Липиной Светланой Олеговной смогли обсудить актуальные вопросы, запланировали консультации со специалистами обкома Профсоюза.</a:t>
            </a:r>
          </a:p>
          <a:p>
            <a:r>
              <a:rPr lang="ru-RU" dirty="0"/>
              <a:t>С. Г. Зубкова провела индивидуальное консультирование председателя первичной профсоюзной организации детского сада "Тюльпан".</a:t>
            </a:r>
          </a:p>
          <a:p>
            <a:endParaRPr lang="ru-RU"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772816"/>
            <a:ext cx="3831100" cy="2873325"/>
          </a:xfrm>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val="207381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Бонусные программы</a:t>
            </a:r>
            <a:endParaRPr lang="ru-RU" dirty="0"/>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60032" y="3717032"/>
            <a:ext cx="4038600" cy="1910545"/>
          </a:xfrm>
        </p:spPr>
      </p:pic>
      <p:sp>
        <p:nvSpPr>
          <p:cNvPr id="3" name="Объект 2"/>
          <p:cNvSpPr>
            <a:spLocks noGrp="1"/>
          </p:cNvSpPr>
          <p:nvPr>
            <p:ph sz="half" idx="2"/>
          </p:nvPr>
        </p:nvSpPr>
        <p:spPr>
          <a:xfrm>
            <a:off x="467544" y="1484784"/>
            <a:ext cx="4038600" cy="4525963"/>
          </a:xfrm>
        </p:spPr>
        <p:txBody>
          <a:bodyPr/>
          <a:lstStyle/>
          <a:p>
            <a:r>
              <a:rPr lang="ru-RU" dirty="0" smtClean="0"/>
              <a:t>80 членов профсоюза уже являются участниками бонусной программы «</a:t>
            </a:r>
            <a:r>
              <a:rPr lang="en-US" dirty="0" err="1" smtClean="0"/>
              <a:t>Profcards</a:t>
            </a:r>
            <a:r>
              <a:rPr lang="ru-RU" dirty="0" smtClean="0"/>
              <a:t>».</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018" y="1556792"/>
            <a:ext cx="405765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4"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val="106133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«Профсоюзный дисконт»</a:t>
            </a:r>
            <a:endParaRPr lang="ru-RU" dirty="0"/>
          </a:p>
        </p:txBody>
      </p:sp>
      <p:sp>
        <p:nvSpPr>
          <p:cNvPr id="3" name="Объект 2"/>
          <p:cNvSpPr>
            <a:spLocks noGrp="1"/>
          </p:cNvSpPr>
          <p:nvPr>
            <p:ph sz="half" idx="1"/>
          </p:nvPr>
        </p:nvSpPr>
        <p:spPr/>
        <p:txBody>
          <a:bodyPr>
            <a:normAutofit fontScale="47500" lnSpcReduction="20000"/>
          </a:bodyPr>
          <a:lstStyle/>
          <a:p>
            <a:r>
              <a:rPr lang="ru-RU" b="1" dirty="0"/>
              <a:t>Члены </a:t>
            </a:r>
            <a:r>
              <a:rPr lang="ru-RU" b="1" dirty="0" smtClean="0"/>
              <a:t>Территориальной организации </a:t>
            </a:r>
            <a:r>
              <a:rPr lang="ru-RU" b="1" dirty="0"/>
              <a:t>Общероссийского Профсоюза образования </a:t>
            </a:r>
            <a:r>
              <a:rPr lang="ru-RU" b="1" dirty="0" err="1" smtClean="0"/>
              <a:t>Иловлинского</a:t>
            </a:r>
            <a:r>
              <a:rPr lang="ru-RU" b="1" dirty="0" smtClean="0"/>
              <a:t> района с </a:t>
            </a:r>
            <a:r>
              <a:rPr lang="ru-RU" b="1" dirty="0"/>
              <a:t>удовольствием пользуются скидками по программе "Профсоюзный дисконт</a:t>
            </a:r>
            <a:r>
              <a:rPr lang="ru-RU" b="1" dirty="0" smtClean="0"/>
              <a:t>". (Нас более 100 человек)</a:t>
            </a:r>
            <a:endParaRPr lang="ru-RU" dirty="0"/>
          </a:p>
          <a:p>
            <a:r>
              <a:rPr lang="ru-RU" b="1" dirty="0"/>
              <a:t>"Профсоюзный дисконт" или "Дисконтная карта члена профсоюза" – это уникальный проект, который представляет собой универсальную карту. Карта является индивидуальной, именной и выдается строго конкретному лицу – члену профсоюза. Данный проект социальный, не несет коммерческой выгоды, карты выдаются членам профсоюза.</a:t>
            </a:r>
            <a:endParaRPr lang="ru-RU" dirty="0"/>
          </a:p>
          <a:p>
            <a:r>
              <a:rPr lang="ru-RU" b="1" dirty="0"/>
              <a:t>Задачи проекта: - сэкономить денежные средства членам профсоюза;</a:t>
            </a:r>
            <a:br>
              <a:rPr lang="ru-RU" b="1" dirty="0"/>
            </a:br>
            <a:r>
              <a:rPr lang="ru-RU" b="1" dirty="0"/>
              <a:t>- сделать удобной работу с дисконтными картами (путем их замены на одну универсальную);</a:t>
            </a:r>
            <a:br>
              <a:rPr lang="ru-RU" b="1" dirty="0"/>
            </a:br>
            <a:r>
              <a:rPr lang="ru-RU" b="1" dirty="0"/>
              <a:t>- усилить мотивацию профсоюзного членства.</a:t>
            </a:r>
            <a:endParaRPr lang="ru-RU" dirty="0"/>
          </a:p>
          <a:p>
            <a:r>
              <a:rPr lang="ru-RU" b="1" dirty="0"/>
              <a:t>СКИДКИ ОТ 5% ДО 30%</a:t>
            </a:r>
            <a:br>
              <a:rPr lang="ru-RU" b="1" dirty="0"/>
            </a:br>
            <a:r>
              <a:rPr lang="ru-RU" b="1" dirty="0"/>
              <a:t>Самая большая система профсоюзных скидок!</a:t>
            </a:r>
            <a:endParaRPr lang="ru-RU" dirty="0"/>
          </a:p>
          <a:p>
            <a:r>
              <a:rPr lang="ru-RU" b="1" dirty="0"/>
              <a:t>Более 500 партнеров, которые предоставляют скидки</a:t>
            </a:r>
            <a:br>
              <a:rPr lang="ru-RU" b="1" dirty="0"/>
            </a:br>
            <a:r>
              <a:rPr lang="ru-RU" b="1" dirty="0"/>
              <a:t>при предъявлении карты</a:t>
            </a:r>
            <a:r>
              <a:rPr lang="ru-RU" b="1" dirty="0" smtClean="0"/>
              <a:t>!</a:t>
            </a:r>
          </a:p>
          <a:p>
            <a:pPr marL="0" indent="0">
              <a:buNone/>
            </a:pPr>
            <a:endParaRPr lang="ru-RU" dirty="0"/>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9992" y="1628800"/>
            <a:ext cx="4038600" cy="2230441"/>
          </a:xfrm>
        </p:spPr>
      </p:pic>
      <p:pic>
        <p:nvPicPr>
          <p:cNvPr id="9"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val="352536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Теле2. Тарифы для членов профсоюза</a:t>
            </a:r>
            <a:endParaRPr lang="ru-RU" dirty="0"/>
          </a:p>
        </p:txBody>
      </p:sp>
      <p:sp>
        <p:nvSpPr>
          <p:cNvPr id="3" name="Объект 2"/>
          <p:cNvSpPr>
            <a:spLocks noGrp="1"/>
          </p:cNvSpPr>
          <p:nvPr>
            <p:ph sz="half" idx="1"/>
          </p:nvPr>
        </p:nvSpPr>
        <p:spPr/>
        <p:txBody>
          <a:bodyPr/>
          <a:lstStyle/>
          <a:p>
            <a:r>
              <a:rPr lang="ru-RU" dirty="0" smtClean="0"/>
              <a:t>В 2022 году более 120 человек перешли на льготный тариф. Этой поддержкой может воспользоваться не только член профсоюза, но и его семья!</a:t>
            </a:r>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44824"/>
            <a:ext cx="4038600" cy="2692400"/>
          </a:xfrm>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29564"/>
            <a:ext cx="1427299" cy="802856"/>
          </a:xfrm>
          <a:prstGeom prst="rect">
            <a:avLst/>
          </a:prstGeom>
          <a:noFill/>
        </p:spPr>
      </p:pic>
    </p:spTree>
    <p:extLst>
      <p:ext uri="{BB962C8B-B14F-4D97-AF65-F5344CB8AC3E}">
        <p14:creationId xmlns:p14="http://schemas.microsoft.com/office/powerpoint/2010/main" val="311891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354162"/>
          </a:xfrm>
        </p:spPr>
        <p:txBody>
          <a:bodyPr>
            <a:normAutofit fontScale="90000"/>
          </a:bodyPr>
          <a:lstStyle/>
          <a:p>
            <a:r>
              <a:rPr lang="ru-RU" dirty="0" smtClean="0"/>
              <a:t>Материальная помощь членам Профсоюза</a:t>
            </a:r>
            <a:endParaRPr lang="ru-RU" dirty="0"/>
          </a:p>
        </p:txBody>
      </p:sp>
      <p:sp>
        <p:nvSpPr>
          <p:cNvPr id="3" name="Объект 2"/>
          <p:cNvSpPr>
            <a:spLocks noGrp="1"/>
          </p:cNvSpPr>
          <p:nvPr>
            <p:ph sz="half" idx="1"/>
          </p:nvPr>
        </p:nvSpPr>
        <p:spPr/>
        <p:txBody>
          <a:bodyPr>
            <a:normAutofit fontScale="62500" lnSpcReduction="20000"/>
          </a:bodyPr>
          <a:lstStyle/>
          <a:p>
            <a:r>
              <a:rPr lang="ru-RU" dirty="0" smtClean="0"/>
              <a:t>Материальная </a:t>
            </a:r>
            <a:r>
              <a:rPr lang="ru-RU" dirty="0"/>
              <a:t>помощь членам профсоюза </a:t>
            </a:r>
            <a:r>
              <a:rPr lang="ru-RU" dirty="0" smtClean="0"/>
              <a:t>выплачивалась в 2022 году </a:t>
            </a:r>
            <a:r>
              <a:rPr lang="ru-RU" dirty="0"/>
              <a:t>в связи:  </a:t>
            </a:r>
            <a:endParaRPr lang="ru-RU" dirty="0" smtClean="0"/>
          </a:p>
          <a:p>
            <a:r>
              <a:rPr lang="ru-RU" dirty="0" smtClean="0"/>
              <a:t>-  </a:t>
            </a:r>
            <a:r>
              <a:rPr lang="ru-RU" dirty="0"/>
              <a:t>с рождением ребенка (действующему сотруднику, не находящемуся в данный момент в декретном отпуске);</a:t>
            </a:r>
          </a:p>
          <a:p>
            <a:r>
              <a:rPr lang="ru-RU" dirty="0"/>
              <a:t>- </a:t>
            </a:r>
            <a:r>
              <a:rPr lang="ru-RU" dirty="0" smtClean="0"/>
              <a:t> </a:t>
            </a:r>
            <a:r>
              <a:rPr lang="ru-RU" dirty="0"/>
              <a:t>со свадьбой сотрудника </a:t>
            </a:r>
            <a:r>
              <a:rPr lang="ru-RU" dirty="0" smtClean="0"/>
              <a:t>или члена его семьи;</a:t>
            </a:r>
            <a:endParaRPr lang="ru-RU" dirty="0"/>
          </a:p>
          <a:p>
            <a:r>
              <a:rPr lang="ru-RU" dirty="0"/>
              <a:t>- с потерей здоровья </a:t>
            </a:r>
            <a:r>
              <a:rPr lang="ru-RU" dirty="0" smtClean="0"/>
              <a:t>(дорогостоящее лечение);</a:t>
            </a:r>
            <a:endParaRPr lang="ru-RU" dirty="0"/>
          </a:p>
          <a:p>
            <a:r>
              <a:rPr lang="ru-RU" dirty="0"/>
              <a:t>- </a:t>
            </a:r>
            <a:r>
              <a:rPr lang="ru-RU" dirty="0" smtClean="0"/>
              <a:t>с потерей близкого родственника;</a:t>
            </a:r>
            <a:endParaRPr lang="ru-RU" dirty="0"/>
          </a:p>
          <a:p>
            <a:r>
              <a:rPr lang="ru-RU" dirty="0" smtClean="0"/>
              <a:t>- </a:t>
            </a:r>
            <a:r>
              <a:rPr lang="ru-RU" dirty="0"/>
              <a:t>юбилей  (50 лет, 55 лет, 60 лет, 65 лет); -    помощь юриста (юридическая консультация);</a:t>
            </a:r>
          </a:p>
          <a:p>
            <a:r>
              <a:rPr lang="ru-RU" dirty="0"/>
              <a:t>- </a:t>
            </a:r>
            <a:r>
              <a:rPr lang="ru-RU" dirty="0" smtClean="0"/>
              <a:t>с участием в СВО члена семьи </a:t>
            </a:r>
            <a:endParaRPr lang="ru-RU"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3905775" cy="454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8100392" y="29564"/>
            <a:ext cx="1044412" cy="587482"/>
          </a:xfrm>
          <a:prstGeom prst="rect">
            <a:avLst/>
          </a:prstGeom>
          <a:noFill/>
        </p:spPr>
      </p:pic>
    </p:spTree>
    <p:extLst>
      <p:ext uri="{BB962C8B-B14F-4D97-AF65-F5344CB8AC3E}">
        <p14:creationId xmlns:p14="http://schemas.microsoft.com/office/powerpoint/2010/main" val="573650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cap="all" dirty="0">
                <a:solidFill>
                  <a:srgbClr val="0079B4"/>
                </a:solidFill>
                <a:latin typeface="Roboto Condensed"/>
              </a:rPr>
              <a:t>БЕСПРОЦЕНТНЫЕ ДЕНЕЖНЫЕ ЗАЙМЫ - ВОСТРЕБОВАННАЯ ФОРМА СОЛИДАРНОЙ ПОДДЕРЖКИ ЧЛЕНОВ ПРОФСОЮЗА</a:t>
            </a:r>
            <a:endParaRPr lang="ru-RU" sz="2800" b="1" i="0" u="none" strike="noStrike" cap="all" dirty="0">
              <a:solidFill>
                <a:srgbClr val="0079B4"/>
              </a:solidFill>
              <a:effectLst/>
              <a:latin typeface="Roboto Condensed"/>
            </a:endParaRPr>
          </a:p>
        </p:txBody>
      </p:sp>
      <p:sp>
        <p:nvSpPr>
          <p:cNvPr id="3" name="Объект 2"/>
          <p:cNvSpPr>
            <a:spLocks noGrp="1"/>
          </p:cNvSpPr>
          <p:nvPr>
            <p:ph sz="half" idx="1"/>
          </p:nvPr>
        </p:nvSpPr>
        <p:spPr/>
        <p:txBody>
          <a:bodyPr>
            <a:normAutofit fontScale="77500" lnSpcReduction="20000"/>
          </a:bodyPr>
          <a:lstStyle/>
          <a:p>
            <a:pPr marL="0" indent="0">
              <a:buNone/>
            </a:pPr>
            <a:r>
              <a:rPr lang="ru-RU" dirty="0" smtClean="0"/>
              <a:t>В </a:t>
            </a:r>
            <a:r>
              <a:rPr lang="ru-RU" dirty="0" err="1" smtClean="0"/>
              <a:t>Иловлинском</a:t>
            </a:r>
            <a:r>
              <a:rPr lang="ru-RU" dirty="0" smtClean="0"/>
              <a:t> районе </a:t>
            </a:r>
          </a:p>
          <a:p>
            <a:pPr marL="0" indent="0">
              <a:buNone/>
            </a:pPr>
            <a:r>
              <a:rPr lang="ru-RU" dirty="0" smtClean="0"/>
              <a:t>2 члена профсоюза воспользовались мерой поддержки «Беспроцентный </a:t>
            </a:r>
            <a:r>
              <a:rPr lang="ru-RU" dirty="0" err="1" smtClean="0"/>
              <a:t>займ</a:t>
            </a:r>
            <a:r>
              <a:rPr lang="ru-RU" dirty="0" smtClean="0"/>
              <a:t>»: 10000 руб. и 15000 руб. на 6 месяцев без процентов.</a:t>
            </a:r>
          </a:p>
          <a:p>
            <a:pPr marL="0" indent="0">
              <a:buNone/>
            </a:pPr>
            <a:r>
              <a:rPr lang="ru-RU" b="1" dirty="0"/>
              <a:t>Для получения беспроцентного денежного займа</a:t>
            </a:r>
            <a:r>
              <a:rPr lang="ru-RU" dirty="0"/>
              <a:t> члену Общероссийского Профсоюза образования необходимо обратиться в свой профком или местную профсоюзную </a:t>
            </a:r>
            <a:r>
              <a:rPr lang="ru-RU" dirty="0" err="1"/>
              <a:t>организацияю</a:t>
            </a:r>
            <a:r>
              <a:rPr lang="ru-RU" dirty="0"/>
              <a:t> </a:t>
            </a:r>
            <a:r>
              <a:rPr lang="ru-RU" dirty="0" smtClean="0"/>
              <a:t>района.</a:t>
            </a:r>
            <a:endParaRPr lang="ru-RU"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062" y="2043906"/>
            <a:ext cx="39528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8434816" y="5296"/>
            <a:ext cx="709987" cy="399368"/>
          </a:xfrm>
          <a:prstGeom prst="rect">
            <a:avLst/>
          </a:prstGeom>
          <a:noFill/>
        </p:spPr>
      </p:pic>
    </p:spTree>
    <p:extLst>
      <p:ext uri="{BB962C8B-B14F-4D97-AF65-F5344CB8AC3E}">
        <p14:creationId xmlns:p14="http://schemas.microsoft.com/office/powerpoint/2010/main" val="86565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435280" cy="1224136"/>
          </a:xfrm>
        </p:spPr>
        <p:txBody>
          <a:bodyPr>
            <a:normAutofit fontScale="90000"/>
          </a:bodyPr>
          <a:lstStyle/>
          <a:p>
            <a:r>
              <a:rPr lang="ru-RU" sz="3600" b="1" cap="all" dirty="0"/>
              <a:t>В ВОЛГОГРАДЕ НАЧАЛИСЬ СЪЁМКИ ЦИКЛА ТЕЛЕПЕРЕДАЧ ОБ УЧИТЕЛЬСКИХ ДИНАСТИЯХ</a:t>
            </a:r>
            <a:r>
              <a:rPr lang="ru-RU" b="1" cap="all" dirty="0"/>
              <a:t/>
            </a:r>
            <a:br>
              <a:rPr lang="ru-RU" b="1" cap="all" dirty="0"/>
            </a:br>
            <a:endParaRPr lang="ru-RU" dirty="0"/>
          </a:p>
        </p:txBody>
      </p:sp>
      <p:sp>
        <p:nvSpPr>
          <p:cNvPr id="3" name="Объект 2"/>
          <p:cNvSpPr>
            <a:spLocks noGrp="1"/>
          </p:cNvSpPr>
          <p:nvPr>
            <p:ph sz="half" idx="1"/>
          </p:nvPr>
        </p:nvSpPr>
        <p:spPr/>
        <p:txBody>
          <a:bodyPr>
            <a:normAutofit fontScale="25000" lnSpcReduction="20000"/>
          </a:bodyPr>
          <a:lstStyle/>
          <a:p>
            <a:r>
              <a:rPr lang="ru-RU" sz="4300" dirty="0"/>
              <a:t>Создание </a:t>
            </a:r>
            <a:r>
              <a:rPr lang="ru-RU" sz="4300" dirty="0" err="1"/>
              <a:t>видеобанка</a:t>
            </a:r>
            <a:r>
              <a:rPr lang="ru-RU" sz="4300" dirty="0"/>
              <a:t> сюжетов о педагогах проходит в рамках реализации </a:t>
            </a:r>
            <a:r>
              <a:rPr lang="ru-RU" sz="4300" dirty="0" err="1"/>
              <a:t>грантового</a:t>
            </a:r>
            <a:r>
              <a:rPr lang="ru-RU" sz="4300" dirty="0"/>
              <a:t> проекта «Если тебе Учитель имя…».</a:t>
            </a:r>
          </a:p>
          <a:p>
            <a:r>
              <a:rPr lang="ru-RU" sz="4300" dirty="0"/>
              <a:t>Ежемесячно с марта по ноябрь 2023 года планируется выпустить цикл передач, с целью популяризации педагогической профессии и знакомство с династиями и заслуженными учителями региона.</a:t>
            </a:r>
          </a:p>
          <a:p>
            <a:r>
              <a:rPr lang="ru-RU" sz="4300" dirty="0"/>
              <a:t>Завершится </a:t>
            </a:r>
            <a:r>
              <a:rPr lang="ru-RU" sz="4300" dirty="0" err="1"/>
              <a:t>грантовский</a:t>
            </a:r>
            <a:r>
              <a:rPr lang="ru-RU" sz="4300" dirty="0"/>
              <a:t> проект торжественным приемом педагогических династий в декабре 2023 года.</a:t>
            </a:r>
          </a:p>
          <a:p>
            <a:r>
              <a:rPr lang="ru-RU" sz="4300" dirty="0"/>
              <a:t>Напомним, проект Волгоградской областной организации Общероссийского Профсоюза образования «Цикл передач</a:t>
            </a:r>
            <a:br>
              <a:rPr lang="ru-RU" sz="4300" dirty="0"/>
            </a:br>
            <a:r>
              <a:rPr lang="ru-RU" sz="4300" dirty="0"/>
              <a:t>в Год педагога и наставника "Если тебе Учитель имя..."получил поддержку фонда Президентских грантов.</a:t>
            </a:r>
          </a:p>
          <a:p>
            <a:r>
              <a:rPr lang="ru-RU" sz="4300" dirty="0"/>
              <a:t>На протяжении многих лет областная организация Профсоюза образования ведет планомерную работу по составлению банка данных о педагогах, заслуженных учителях и педагогических династиях Волгоградской </a:t>
            </a:r>
            <a:r>
              <a:rPr lang="ru-RU" sz="4300" dirty="0" smtClean="0"/>
              <a:t>области. </a:t>
            </a:r>
          </a:p>
          <a:p>
            <a:r>
              <a:rPr lang="ru-RU" sz="4300" dirty="0" smtClean="0"/>
              <a:t>Иловлинский район представляет педагогическая династия Горловой Натальи Александровны, учителя географии МБОУ </a:t>
            </a:r>
            <a:r>
              <a:rPr lang="ru-RU" sz="4300" dirty="0" err="1" smtClean="0"/>
              <a:t>Иловлинской</a:t>
            </a:r>
            <a:r>
              <a:rPr lang="ru-RU" sz="4300" dirty="0" smtClean="0"/>
              <a:t> СОШ №2</a:t>
            </a:r>
            <a:endParaRPr lang="ru-RU" sz="4300" dirty="0"/>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34085" y="1988840"/>
            <a:ext cx="4038600" cy="2691348"/>
          </a:xfrm>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8434816" y="5296"/>
            <a:ext cx="709987" cy="399368"/>
          </a:xfrm>
          <a:prstGeom prst="rect">
            <a:avLst/>
          </a:prstGeom>
          <a:noFill/>
        </p:spPr>
      </p:pic>
    </p:spTree>
    <p:extLst>
      <p:ext uri="{BB962C8B-B14F-4D97-AF65-F5344CB8AC3E}">
        <p14:creationId xmlns:p14="http://schemas.microsoft.com/office/powerpoint/2010/main" val="131720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Конкурсы профессионального мастерства</a:t>
            </a:r>
            <a:endParaRPr lang="ru-RU" dirty="0"/>
          </a:p>
        </p:txBody>
      </p:sp>
      <p:sp>
        <p:nvSpPr>
          <p:cNvPr id="3" name="Объект 2"/>
          <p:cNvSpPr>
            <a:spLocks noGrp="1"/>
          </p:cNvSpPr>
          <p:nvPr>
            <p:ph sz="half" idx="1"/>
          </p:nvPr>
        </p:nvSpPr>
        <p:spPr/>
        <p:txBody>
          <a:bodyPr>
            <a:normAutofit fontScale="40000" lnSpcReduction="20000"/>
          </a:bodyPr>
          <a:lstStyle/>
          <a:p>
            <a:r>
              <a:rPr lang="ru-RU" smtClean="0"/>
              <a:t>В ноябре на </a:t>
            </a:r>
            <a:r>
              <a:rPr lang="ru-RU" dirty="0"/>
              <a:t>базе </a:t>
            </a:r>
            <a:r>
              <a:rPr lang="ru-RU" dirty="0" err="1"/>
              <a:t>Иловлинской</a:t>
            </a:r>
            <a:r>
              <a:rPr lang="ru-RU" dirty="0"/>
              <a:t> школы №2 состоялись  торжественные финалы конкурсов "Лучший учитель 2022" и "Воспитатель года". </a:t>
            </a:r>
          </a:p>
          <a:p>
            <a:r>
              <a:rPr lang="ru-RU" dirty="0"/>
              <a:t>♦️На конкурсе финалисты представили свои визитные карточки и мастер-классы. </a:t>
            </a:r>
            <a:br>
              <a:rPr lang="ru-RU" dirty="0"/>
            </a:br>
            <a:r>
              <a:rPr lang="ru-RU" dirty="0"/>
              <a:t>В финале приняли участие самые творческие педагоги образовательных учреждений </a:t>
            </a:r>
            <a:r>
              <a:rPr lang="ru-RU" dirty="0" err="1"/>
              <a:t>Иловлинского</a:t>
            </a:r>
            <a:r>
              <a:rPr lang="ru-RU" dirty="0"/>
              <a:t> района. </a:t>
            </a:r>
          </a:p>
          <a:p>
            <a:r>
              <a:rPr lang="ru-RU" dirty="0" smtClean="0"/>
              <a:t>В </a:t>
            </a:r>
            <a:r>
              <a:rPr lang="ru-RU" dirty="0"/>
              <a:t>конкурсе "Лучший учитель 2022" </a:t>
            </a:r>
            <a:br>
              <a:rPr lang="ru-RU" dirty="0"/>
            </a:br>
            <a:r>
              <a:rPr lang="ru-RU" dirty="0" smtClean="0"/>
              <a:t>1 место </a:t>
            </a:r>
            <a:r>
              <a:rPr lang="ru-RU" dirty="0"/>
              <a:t>заняла Дружинина О. А., учитель английского языка </a:t>
            </a:r>
            <a:r>
              <a:rPr lang="ru-RU" dirty="0" err="1"/>
              <a:t>Иловлинской</a:t>
            </a:r>
            <a:r>
              <a:rPr lang="ru-RU" dirty="0"/>
              <a:t> школы № 2, </a:t>
            </a:r>
            <a:br>
              <a:rPr lang="ru-RU" dirty="0"/>
            </a:br>
            <a:r>
              <a:rPr lang="ru-RU" dirty="0" smtClean="0"/>
              <a:t>2 место </a:t>
            </a:r>
            <a:r>
              <a:rPr lang="ru-RU" dirty="0"/>
              <a:t> – Рябова О. Н., учитель русского языка и литературы </a:t>
            </a:r>
            <a:r>
              <a:rPr lang="ru-RU" dirty="0" err="1"/>
              <a:t>Качалинской</a:t>
            </a:r>
            <a:r>
              <a:rPr lang="ru-RU" dirty="0"/>
              <a:t> школы №1,</a:t>
            </a:r>
            <a:br>
              <a:rPr lang="ru-RU" dirty="0"/>
            </a:br>
            <a:r>
              <a:rPr lang="ru-RU" dirty="0" smtClean="0"/>
              <a:t>3 место </a:t>
            </a:r>
            <a:r>
              <a:rPr lang="ru-RU" dirty="0"/>
              <a:t>– Косых М. С., учитель по информатике </a:t>
            </a:r>
            <a:r>
              <a:rPr lang="ru-RU" dirty="0" err="1"/>
              <a:t>Краснодонской</a:t>
            </a:r>
            <a:r>
              <a:rPr lang="ru-RU" dirty="0"/>
              <a:t> школы. </a:t>
            </a:r>
          </a:p>
          <a:p>
            <a:r>
              <a:rPr lang="ru-RU" dirty="0" smtClean="0"/>
              <a:t>В </a:t>
            </a:r>
            <a:r>
              <a:rPr lang="ru-RU" dirty="0"/>
              <a:t>конкурсе "Воспитатель года"</a:t>
            </a:r>
            <a:br>
              <a:rPr lang="ru-RU" dirty="0"/>
            </a:br>
            <a:r>
              <a:rPr lang="ru-RU" dirty="0" smtClean="0"/>
              <a:t>1 место </a:t>
            </a:r>
            <a:r>
              <a:rPr lang="ru-RU" dirty="0"/>
              <a:t>заняла Горобченко М. В., воспитатель детского сада «Тюльпан»,</a:t>
            </a:r>
            <a:br>
              <a:rPr lang="ru-RU" dirty="0"/>
            </a:br>
            <a:r>
              <a:rPr lang="ru-RU" dirty="0" smtClean="0"/>
              <a:t>2 место </a:t>
            </a:r>
            <a:r>
              <a:rPr lang="ru-RU" dirty="0"/>
              <a:t>– </a:t>
            </a:r>
            <a:r>
              <a:rPr lang="ru-RU" dirty="0" err="1"/>
              <a:t>Чайникова</a:t>
            </a:r>
            <a:r>
              <a:rPr lang="ru-RU" dirty="0"/>
              <a:t> О. Ю., воспитатель </a:t>
            </a:r>
            <a:r>
              <a:rPr lang="ru-RU" dirty="0" err="1"/>
              <a:t>Качалинского</a:t>
            </a:r>
            <a:r>
              <a:rPr lang="ru-RU" dirty="0"/>
              <a:t> детского сада «Малышок»,</a:t>
            </a:r>
            <a:br>
              <a:rPr lang="ru-RU" dirty="0"/>
            </a:br>
            <a:r>
              <a:rPr lang="ru-RU" dirty="0" smtClean="0"/>
              <a:t>3 место </a:t>
            </a:r>
            <a:r>
              <a:rPr lang="ru-RU" dirty="0"/>
              <a:t>– </a:t>
            </a:r>
            <a:r>
              <a:rPr lang="ru-RU" dirty="0" err="1"/>
              <a:t>Пальчун</a:t>
            </a:r>
            <a:r>
              <a:rPr lang="ru-RU" dirty="0"/>
              <a:t> Л. Ю., воспитатель детского сада «Светлячок». </a:t>
            </a:r>
          </a:p>
          <a:p>
            <a:r>
              <a:rPr lang="ru-RU" dirty="0"/>
              <a:t>🎁Победители </a:t>
            </a:r>
            <a:r>
              <a:rPr lang="ru-RU" dirty="0" smtClean="0"/>
              <a:t>конкурсов </a:t>
            </a:r>
            <a:r>
              <a:rPr lang="ru-RU" dirty="0"/>
              <a:t>были награждены </a:t>
            </a:r>
            <a:r>
              <a:rPr lang="ru-RU" dirty="0" smtClean="0"/>
              <a:t>подарочными </a:t>
            </a:r>
            <a:r>
              <a:rPr lang="ru-RU" dirty="0"/>
              <a:t>сертификатами </a:t>
            </a:r>
            <a:r>
              <a:rPr lang="ru-RU" dirty="0" smtClean="0"/>
              <a:t>от Территориальной организации Общероссийского Профсоюза работников образования </a:t>
            </a:r>
            <a:r>
              <a:rPr lang="ru-RU" dirty="0" err="1" smtClean="0"/>
              <a:t>Иловлинского</a:t>
            </a:r>
            <a:r>
              <a:rPr lang="ru-RU" dirty="0" smtClean="0"/>
              <a:t> района. </a:t>
            </a:r>
            <a:endParaRPr lang="ru-RU" dirty="0"/>
          </a:p>
        </p:txBody>
      </p:sp>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2" cstate="print"/>
          <a:srcRect/>
          <a:stretch>
            <a:fillRect/>
          </a:stretch>
        </p:blipFill>
        <p:spPr bwMode="auto">
          <a:xfrm>
            <a:off x="8434816" y="5296"/>
            <a:ext cx="709987" cy="399368"/>
          </a:xfrm>
          <a:prstGeom prst="rect">
            <a:avLst/>
          </a:prstGeom>
          <a:noFill/>
        </p:spPr>
      </p:pic>
      <p:pic>
        <p:nvPicPr>
          <p:cNvPr id="4098" name="Picture 2" descr="C:\Users\Пользователь\Desktop\Публичный отчет\IMG_20221103_12493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47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 xmlns:a16="http://schemas.microsoft.com/office/drawing/2014/main" id="{4BF23983-D87E-4E5C-A516-DEB6DE8B91D3}"/>
              </a:ext>
            </a:extLst>
          </p:cNvPr>
          <p:cNvSpPr txBox="1">
            <a:spLocks/>
          </p:cNvSpPr>
          <p:nvPr/>
        </p:nvSpPr>
        <p:spPr>
          <a:xfrm>
            <a:off x="457200" y="274638"/>
            <a:ext cx="6923112" cy="1143000"/>
          </a:xfrm>
          <a:prstGeom prst="rect">
            <a:avLst/>
          </a:prstGeom>
          <a:solidFill>
            <a:schemeClr val="bg1"/>
          </a:solidFill>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C00000"/>
                </a:solidFill>
                <a:effectLst/>
                <a:uLnTx/>
                <a:uFillTx/>
                <a:latin typeface="Arial Black" pitchFamily="34" charset="0"/>
                <a:ea typeface="+mj-ea"/>
                <a:cs typeface="+mj-cs"/>
              </a:rPr>
              <a:t>НОВЫЕ </a:t>
            </a:r>
            <a:r>
              <a:rPr lang="ru-RU" sz="2800" b="1" dirty="0">
                <a:solidFill>
                  <a:srgbClr val="C00000"/>
                </a:solidFill>
                <a:latin typeface="Arial Black" pitchFamily="34" charset="0"/>
                <a:ea typeface="+mj-ea"/>
                <a:cs typeface="+mj-cs"/>
              </a:rPr>
              <a:t>НАПРАВЛЕНИЯ…</a:t>
            </a:r>
            <a:endParaRPr kumimoji="0" lang="ru-RU" sz="2800" b="1" i="0" u="none" strike="noStrike" kern="1200" cap="none" spc="0" normalizeH="0" baseline="0" noProof="0" dirty="0">
              <a:ln>
                <a:noFill/>
              </a:ln>
              <a:solidFill>
                <a:srgbClr val="C00000"/>
              </a:solidFill>
              <a:effectLst/>
              <a:uLnTx/>
              <a:uFillTx/>
              <a:latin typeface="Arial Black" pitchFamily="34" charset="0"/>
              <a:ea typeface="+mj-ea"/>
              <a:cs typeface="+mj-cs"/>
            </a:endParaRPr>
          </a:p>
        </p:txBody>
      </p:sp>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73E2ADAD-8DD1-4AE9-A252-210E84D47E07}"/>
              </a:ext>
            </a:extLst>
          </p:cNvPr>
          <p:cNvPicPr>
            <a:picLocks noChangeAspect="1" noChangeArrowheads="1"/>
          </p:cNvPicPr>
          <p:nvPr/>
        </p:nvPicPr>
        <p:blipFill>
          <a:blip r:embed="rId2" cstate="print"/>
          <a:srcRect/>
          <a:stretch>
            <a:fillRect/>
          </a:stretch>
        </p:blipFill>
        <p:spPr bwMode="auto">
          <a:xfrm>
            <a:off x="7717504" y="5296"/>
            <a:ext cx="1427299" cy="802856"/>
          </a:xfrm>
          <a:prstGeom prst="rect">
            <a:avLst/>
          </a:prstGeom>
          <a:noFill/>
        </p:spPr>
      </p:pic>
      <p:sp>
        <p:nvSpPr>
          <p:cNvPr id="8" name="TextBox 7">
            <a:extLst>
              <a:ext uri="{FF2B5EF4-FFF2-40B4-BE49-F238E27FC236}">
                <a16:creationId xmlns="" xmlns:a16="http://schemas.microsoft.com/office/drawing/2014/main" id="{2B8DBCFD-8A18-4AF4-A15C-FDD0DD68F1DC}"/>
              </a:ext>
            </a:extLst>
          </p:cNvPr>
          <p:cNvSpPr txBox="1"/>
          <p:nvPr/>
        </p:nvSpPr>
        <p:spPr>
          <a:xfrm>
            <a:off x="457200" y="3356992"/>
            <a:ext cx="5338936" cy="1508105"/>
          </a:xfrm>
          <a:prstGeom prst="rect">
            <a:avLst/>
          </a:prstGeom>
          <a:noFill/>
        </p:spPr>
        <p:txBody>
          <a:bodyPr wrap="square">
            <a:spAutoFit/>
          </a:bodyPr>
          <a:lstStyle/>
          <a:p>
            <a:pPr lvl="0" algn="just"/>
            <a:r>
              <a:rPr lang="ru-RU" sz="2000" b="1" u="sng" dirty="0">
                <a:solidFill>
                  <a:srgbClr val="002060"/>
                </a:solidFill>
              </a:rPr>
              <a:t>Приоритетное направление 2</a:t>
            </a:r>
            <a:r>
              <a:rPr lang="ru-RU" sz="2000" b="1" dirty="0">
                <a:solidFill>
                  <a:srgbClr val="002060"/>
                </a:solidFill>
              </a:rPr>
              <a:t>: </a:t>
            </a:r>
          </a:p>
          <a:p>
            <a:pPr lvl="0" algn="just"/>
            <a:r>
              <a:rPr lang="ru-RU" b="1" dirty="0">
                <a:solidFill>
                  <a:srgbClr val="002060"/>
                </a:solidFill>
              </a:rPr>
              <a:t>«Поддержка программ и проектов развития профессиональных потребностей и повышения качества профессионального самочувствия работников образования».</a:t>
            </a:r>
          </a:p>
        </p:txBody>
      </p:sp>
      <p:sp>
        <p:nvSpPr>
          <p:cNvPr id="9" name="TextBox 8">
            <a:extLst>
              <a:ext uri="{FF2B5EF4-FFF2-40B4-BE49-F238E27FC236}">
                <a16:creationId xmlns="" xmlns:a16="http://schemas.microsoft.com/office/drawing/2014/main" id="{5351D8D4-BA01-43BA-BB6D-8FBEBCAF24C6}"/>
              </a:ext>
            </a:extLst>
          </p:cNvPr>
          <p:cNvSpPr txBox="1"/>
          <p:nvPr/>
        </p:nvSpPr>
        <p:spPr>
          <a:xfrm>
            <a:off x="457200" y="5013176"/>
            <a:ext cx="5338936" cy="1231106"/>
          </a:xfrm>
          <a:prstGeom prst="rect">
            <a:avLst/>
          </a:prstGeom>
          <a:noFill/>
        </p:spPr>
        <p:txBody>
          <a:bodyPr wrap="square">
            <a:spAutoFit/>
          </a:bodyPr>
          <a:lstStyle/>
          <a:p>
            <a:pPr lvl="0" algn="just"/>
            <a:r>
              <a:rPr lang="ru-RU" sz="2000" b="1" u="sng" dirty="0">
                <a:solidFill>
                  <a:srgbClr val="002060"/>
                </a:solidFill>
              </a:rPr>
              <a:t>Приоритетное направление 3</a:t>
            </a:r>
            <a:r>
              <a:rPr lang="ru-RU" sz="2000" b="1" dirty="0">
                <a:solidFill>
                  <a:srgbClr val="002060"/>
                </a:solidFill>
              </a:rPr>
              <a:t>: </a:t>
            </a:r>
          </a:p>
          <a:p>
            <a:pPr lvl="0" algn="just"/>
            <a:r>
              <a:rPr lang="ru-RU" b="1" dirty="0">
                <a:solidFill>
                  <a:srgbClr val="002060"/>
                </a:solidFill>
              </a:rPr>
              <a:t>«Гуманизация общественно-государственных механизмов и инструментов управления в сфере труда и трудовых отношений».</a:t>
            </a:r>
          </a:p>
        </p:txBody>
      </p:sp>
      <p:sp>
        <p:nvSpPr>
          <p:cNvPr id="10" name="TextBox 9">
            <a:extLst>
              <a:ext uri="{FF2B5EF4-FFF2-40B4-BE49-F238E27FC236}">
                <a16:creationId xmlns="" xmlns:a16="http://schemas.microsoft.com/office/drawing/2014/main" id="{5E7219C2-6D98-4731-9AC7-A2696C6E20C2}"/>
              </a:ext>
            </a:extLst>
          </p:cNvPr>
          <p:cNvSpPr txBox="1"/>
          <p:nvPr/>
        </p:nvSpPr>
        <p:spPr>
          <a:xfrm>
            <a:off x="457200" y="1477814"/>
            <a:ext cx="5338936" cy="1785104"/>
          </a:xfrm>
          <a:prstGeom prst="rect">
            <a:avLst/>
          </a:prstGeom>
          <a:noFill/>
        </p:spPr>
        <p:txBody>
          <a:bodyPr wrap="square">
            <a:spAutoFit/>
          </a:bodyPr>
          <a:lstStyle/>
          <a:p>
            <a:pPr lvl="0" algn="just"/>
            <a:r>
              <a:rPr lang="ru-RU" sz="2000" b="1" u="sng" dirty="0">
                <a:solidFill>
                  <a:srgbClr val="002060"/>
                </a:solidFill>
              </a:rPr>
              <a:t>Приоритетное направление 1</a:t>
            </a:r>
            <a:r>
              <a:rPr lang="ru-RU" sz="2000" b="1" dirty="0">
                <a:solidFill>
                  <a:srgbClr val="002060"/>
                </a:solidFill>
              </a:rPr>
              <a:t>: </a:t>
            </a:r>
          </a:p>
          <a:p>
            <a:pPr lvl="0" algn="just"/>
            <a:r>
              <a:rPr lang="ru-RU" b="1" dirty="0">
                <a:solidFill>
                  <a:srgbClr val="002060"/>
                </a:solidFill>
              </a:rPr>
              <a:t>«Содействие повышению уровня инвестиций в сферу образования и социально-экономического статуса педагога, как ключевой фигуры по формированию человеческого капитала и развитию кадров новой экономики».</a:t>
            </a:r>
          </a:p>
        </p:txBody>
      </p:sp>
      <p:pic>
        <p:nvPicPr>
          <p:cNvPr id="11" name="Рисунок 10">
            <a:extLst>
              <a:ext uri="{FF2B5EF4-FFF2-40B4-BE49-F238E27FC236}">
                <a16:creationId xmlns="" xmlns:a16="http://schemas.microsoft.com/office/drawing/2014/main" id="{002179AA-9033-43C3-B985-D91931E3C051}"/>
              </a:ext>
            </a:extLst>
          </p:cNvPr>
          <p:cNvPicPr>
            <a:picLocks noChangeAspect="1"/>
          </p:cNvPicPr>
          <p:nvPr/>
        </p:nvPicPr>
        <p:blipFill>
          <a:blip r:embed="rId3"/>
          <a:stretch>
            <a:fillRect/>
          </a:stretch>
        </p:blipFill>
        <p:spPr>
          <a:xfrm>
            <a:off x="6093199" y="1556792"/>
            <a:ext cx="2730585" cy="3744416"/>
          </a:xfrm>
          <a:prstGeom prst="rect">
            <a:avLst/>
          </a:prstGeom>
        </p:spPr>
      </p:pic>
      <p:sp>
        <p:nvSpPr>
          <p:cNvPr id="12" name="TextBox 11">
            <a:extLst>
              <a:ext uri="{FF2B5EF4-FFF2-40B4-BE49-F238E27FC236}">
                <a16:creationId xmlns="" xmlns:a16="http://schemas.microsoft.com/office/drawing/2014/main" id="{0D25716D-1D45-46AD-BED8-B2A410E3505C}"/>
              </a:ext>
            </a:extLst>
          </p:cNvPr>
          <p:cNvSpPr txBox="1"/>
          <p:nvPr/>
        </p:nvSpPr>
        <p:spPr>
          <a:xfrm>
            <a:off x="5508104" y="5899919"/>
            <a:ext cx="3378658" cy="769441"/>
          </a:xfrm>
          <a:prstGeom prst="rect">
            <a:avLst/>
          </a:prstGeom>
          <a:noFill/>
        </p:spPr>
        <p:txBody>
          <a:bodyPr wrap="square">
            <a:spAutoFit/>
          </a:bodyPr>
          <a:lstStyle/>
          <a:p>
            <a:pPr algn="r"/>
            <a:r>
              <a:rPr lang="ru-RU" sz="1000" b="1" i="0" u="none" strike="noStrike" baseline="0" dirty="0">
                <a:latin typeface="Montserrat-Bold"/>
              </a:rPr>
              <a:t>Сопредседатели Комиссии:</a:t>
            </a:r>
          </a:p>
          <a:p>
            <a:pPr algn="r"/>
            <a:r>
              <a:rPr lang="ru-RU" sz="1000" b="1" i="0" u="none" strike="noStrike" baseline="0" dirty="0">
                <a:solidFill>
                  <a:srgbClr val="E72645"/>
                </a:solidFill>
                <a:latin typeface="Montserrat-Bold"/>
              </a:rPr>
              <a:t>Стефан </a:t>
            </a:r>
            <a:r>
              <a:rPr lang="ru-RU" sz="1000" b="1" i="0" u="none" strike="noStrike" baseline="0" dirty="0" err="1">
                <a:solidFill>
                  <a:srgbClr val="E72645"/>
                </a:solidFill>
                <a:latin typeface="Montserrat-Bold"/>
              </a:rPr>
              <a:t>Лёвен</a:t>
            </a:r>
            <a:r>
              <a:rPr lang="ru-RU" sz="1000" b="1" i="0" u="none" strike="noStrike" baseline="0" dirty="0">
                <a:solidFill>
                  <a:srgbClr val="E72645"/>
                </a:solidFill>
                <a:latin typeface="Montserrat-Bold"/>
              </a:rPr>
              <a:t>, премьер-министр Швеции</a:t>
            </a:r>
          </a:p>
          <a:p>
            <a:pPr algn="r"/>
            <a:endParaRPr lang="ru-RU" sz="400" b="1" i="0" u="none" strike="noStrike" baseline="0" dirty="0">
              <a:solidFill>
                <a:srgbClr val="E72645"/>
              </a:solidFill>
              <a:latin typeface="Montserrat-Bold"/>
            </a:endParaRPr>
          </a:p>
          <a:p>
            <a:pPr algn="r"/>
            <a:r>
              <a:rPr lang="ru-RU" sz="1000" b="1" i="0" u="none" strike="noStrike" baseline="0" dirty="0" err="1">
                <a:solidFill>
                  <a:srgbClr val="E72645"/>
                </a:solidFill>
                <a:latin typeface="Montserrat-Bold"/>
              </a:rPr>
              <a:t>Матамела</a:t>
            </a:r>
            <a:r>
              <a:rPr lang="ru-RU" sz="1000" b="1" i="0" u="none" strike="noStrike" baseline="0" dirty="0">
                <a:solidFill>
                  <a:srgbClr val="E72645"/>
                </a:solidFill>
                <a:latin typeface="Montserrat-Bold"/>
              </a:rPr>
              <a:t> </a:t>
            </a:r>
            <a:r>
              <a:rPr lang="ru-RU" sz="1000" b="1" i="0" u="none" strike="noStrike" baseline="0" dirty="0" err="1">
                <a:solidFill>
                  <a:srgbClr val="E72645"/>
                </a:solidFill>
                <a:latin typeface="Montserrat-Bold"/>
              </a:rPr>
              <a:t>Сирил</a:t>
            </a:r>
            <a:r>
              <a:rPr lang="ru-RU" sz="1000" b="1" i="0" u="none" strike="noStrike" baseline="0" dirty="0">
                <a:solidFill>
                  <a:srgbClr val="E72645"/>
                </a:solidFill>
                <a:latin typeface="Montserrat-Bold"/>
              </a:rPr>
              <a:t> </a:t>
            </a:r>
            <a:r>
              <a:rPr lang="ru-RU" sz="1000" b="1" i="0" u="none" strike="noStrike" baseline="0" dirty="0" err="1">
                <a:solidFill>
                  <a:srgbClr val="E72645"/>
                </a:solidFill>
                <a:latin typeface="Montserrat-Bold"/>
              </a:rPr>
              <a:t>Рамафоса</a:t>
            </a:r>
            <a:r>
              <a:rPr lang="ru-RU" sz="1000" b="1" i="0" u="none" strike="noStrike" baseline="0" dirty="0">
                <a:solidFill>
                  <a:srgbClr val="E72645"/>
                </a:solidFill>
                <a:latin typeface="Montserrat-Bold"/>
              </a:rPr>
              <a:t>, президент Южно-Африканской Республики</a:t>
            </a:r>
            <a:endParaRPr lang="ru-RU" sz="1000" dirty="0"/>
          </a:p>
        </p:txBody>
      </p:sp>
      <p:sp>
        <p:nvSpPr>
          <p:cNvPr id="13" name="TextBox 12">
            <a:extLst>
              <a:ext uri="{FF2B5EF4-FFF2-40B4-BE49-F238E27FC236}">
                <a16:creationId xmlns="" xmlns:a16="http://schemas.microsoft.com/office/drawing/2014/main" id="{3C1EA6FA-D935-45C3-B6F4-CCAC41DBE150}"/>
              </a:ext>
            </a:extLst>
          </p:cNvPr>
          <p:cNvSpPr txBox="1"/>
          <p:nvPr/>
        </p:nvSpPr>
        <p:spPr>
          <a:xfrm>
            <a:off x="6099888" y="5435933"/>
            <a:ext cx="2689581" cy="441339"/>
          </a:xfrm>
          <a:prstGeom prst="rect">
            <a:avLst/>
          </a:prstGeom>
          <a:noFill/>
        </p:spPr>
        <p:txBody>
          <a:bodyPr wrap="square">
            <a:spAutoFit/>
          </a:bodyPr>
          <a:lstStyle/>
          <a:p>
            <a:pPr algn="r">
              <a:lnSpc>
                <a:spcPct val="80000"/>
              </a:lnSpc>
            </a:pPr>
            <a:r>
              <a:rPr lang="ru-RU" sz="1400" dirty="0"/>
              <a:t>Доклад Международной организации труда (МОТ), 2019</a:t>
            </a:r>
          </a:p>
        </p:txBody>
      </p:sp>
    </p:spTree>
    <p:extLst>
      <p:ext uri="{BB962C8B-B14F-4D97-AF65-F5344CB8AC3E}">
        <p14:creationId xmlns:p14="http://schemas.microsoft.com/office/powerpoint/2010/main" val="697601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332656"/>
            <a:ext cx="8435280" cy="792088"/>
          </a:xfrm>
        </p:spPr>
        <p:txBody>
          <a:bodyPr>
            <a:normAutofit fontScale="90000"/>
          </a:bodyPr>
          <a:lstStyle/>
          <a:p>
            <a:r>
              <a:rPr lang="ru-RU" b="1" u="sng" dirty="0" smtClean="0"/>
              <a:t>Как работает профсоюзный взнос?</a:t>
            </a:r>
            <a:endParaRPr lang="ru-RU" b="1" u="sng"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7247373"/>
              </p:ext>
            </p:extLst>
          </p:nvPr>
        </p:nvGraphicFramePr>
        <p:xfrm>
          <a:off x="323528" y="1124744"/>
          <a:ext cx="8723312"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280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404664"/>
            <a:ext cx="6696744" cy="5820467"/>
          </a:xfrm>
        </p:spPr>
      </p:pic>
    </p:spTree>
    <p:extLst>
      <p:ext uri="{BB962C8B-B14F-4D97-AF65-F5344CB8AC3E}">
        <p14:creationId xmlns:p14="http://schemas.microsoft.com/office/powerpoint/2010/main" val="1374500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14493C-9271-4D61-B46F-80B599A61802}"/>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980CC073-A41F-4146-B4C0-113480C5DD86}"/>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41AB83B7-3748-4A8C-A3E6-4B37F7EC9FF0}"/>
              </a:ext>
            </a:extLst>
          </p:cNvPr>
          <p:cNvPicPr>
            <a:picLocks noChangeAspect="1"/>
          </p:cNvPicPr>
          <p:nvPr/>
        </p:nvPicPr>
        <p:blipFill>
          <a:blip r:embed="rId2"/>
          <a:stretch>
            <a:fillRect/>
          </a:stretch>
        </p:blipFill>
        <p:spPr>
          <a:xfrm>
            <a:off x="0" y="227707"/>
            <a:ext cx="9144000" cy="6402586"/>
          </a:xfrm>
          <a:prstGeom prst="rect">
            <a:avLst/>
          </a:prstGeom>
        </p:spPr>
      </p:pic>
    </p:spTree>
    <p:extLst>
      <p:ext uri="{BB962C8B-B14F-4D97-AF65-F5344CB8AC3E}">
        <p14:creationId xmlns:p14="http://schemas.microsoft.com/office/powerpoint/2010/main" val="2441744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 xmlns:a16="http://schemas.microsoft.com/office/drawing/2014/main" id="{90E6CBCA-0A2E-4FC7-AB19-A575B4794394}"/>
              </a:ext>
            </a:extLst>
          </p:cNvPr>
          <p:cNvSpPr txBox="1">
            <a:spLocks/>
          </p:cNvSpPr>
          <p:nvPr/>
        </p:nvSpPr>
        <p:spPr>
          <a:xfrm>
            <a:off x="457200" y="274638"/>
            <a:ext cx="6923112" cy="1143000"/>
          </a:xfrm>
          <a:prstGeom prst="rect">
            <a:avLst/>
          </a:prstGeom>
          <a:solidFill>
            <a:schemeClr val="bg1"/>
          </a:solidFill>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C00000"/>
                </a:solidFill>
                <a:effectLst/>
                <a:uLnTx/>
                <a:uFillTx/>
                <a:latin typeface="Arial Black" pitchFamily="34" charset="0"/>
                <a:ea typeface="+mj-ea"/>
                <a:cs typeface="+mj-cs"/>
              </a:rPr>
              <a:t>НОВЫЙ ПРОФСОЮЗ</a:t>
            </a:r>
          </a:p>
        </p:txBody>
      </p:sp>
      <p:graphicFrame>
        <p:nvGraphicFramePr>
          <p:cNvPr id="5" name="Схема 4"/>
          <p:cNvGraphicFramePr/>
          <p:nvPr/>
        </p:nvGraphicFramePr>
        <p:xfrm>
          <a:off x="467544" y="1052736"/>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843578" y="5611306"/>
            <a:ext cx="3312368"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Изменение ролей</a:t>
            </a:r>
          </a:p>
        </p:txBody>
      </p:sp>
      <p:sp>
        <p:nvSpPr>
          <p:cNvPr id="14" name="TextBox 13"/>
          <p:cNvSpPr txBox="1"/>
          <p:nvPr/>
        </p:nvSpPr>
        <p:spPr>
          <a:xfrm>
            <a:off x="5292080" y="5939988"/>
            <a:ext cx="3672408"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Новая культура сотрудничества</a:t>
            </a:r>
          </a:p>
        </p:txBody>
      </p:sp>
      <p:sp>
        <p:nvSpPr>
          <p:cNvPr id="15" name="TextBox 14"/>
          <p:cNvSpPr txBox="1"/>
          <p:nvPr/>
        </p:nvSpPr>
        <p:spPr>
          <a:xfrm>
            <a:off x="4072023" y="5579948"/>
            <a:ext cx="4104456"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Уплощение горизонтальных структур</a:t>
            </a:r>
          </a:p>
        </p:txBody>
      </p:sp>
      <p:sp>
        <p:nvSpPr>
          <p:cNvPr id="16" name="TextBox 15"/>
          <p:cNvSpPr txBox="1"/>
          <p:nvPr/>
        </p:nvSpPr>
        <p:spPr>
          <a:xfrm>
            <a:off x="4788024" y="6372036"/>
            <a:ext cx="3312368"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Сетевое взаимодействие</a:t>
            </a:r>
          </a:p>
        </p:txBody>
      </p:sp>
      <p:sp>
        <p:nvSpPr>
          <p:cNvPr id="10" name="Номер слайда 9"/>
          <p:cNvSpPr>
            <a:spLocks noGrp="1"/>
          </p:cNvSpPr>
          <p:nvPr>
            <p:ph type="sldNum" sz="quarter" idx="12"/>
          </p:nvPr>
        </p:nvSpPr>
        <p:spPr/>
        <p:txBody>
          <a:bodyPr/>
          <a:lstStyle/>
          <a:p>
            <a:fld id="{37EF1E9B-3C3F-43A0-8C84-717B82B2EDBD}" type="slidenum">
              <a:rPr lang="ru-RU" smtClean="0"/>
              <a:pPr/>
              <a:t>4</a:t>
            </a:fld>
            <a:endParaRPr lang="ru-RU" dirty="0"/>
          </a:p>
        </p:txBody>
      </p:sp>
      <p:sp>
        <p:nvSpPr>
          <p:cNvPr id="11" name="TextBox 10"/>
          <p:cNvSpPr txBox="1"/>
          <p:nvPr/>
        </p:nvSpPr>
        <p:spPr>
          <a:xfrm>
            <a:off x="283508" y="5233875"/>
            <a:ext cx="3600400"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Новые форматы коммуникаций</a:t>
            </a:r>
          </a:p>
        </p:txBody>
      </p:sp>
      <p:pic>
        <p:nvPicPr>
          <p:cNvPr id="20" name="Picture 2" descr="ÐÑÐ¾ÑÑÐ¾ÑÐ· Ð¾Ð±ÑÐ°Ð·Ð¾Ð²Ð°Ð½Ð¸Ñ Ð¾ÑÑÐ»ÐµÐ¶Ð¸Ð²Ð°ÐµÑ ÑÐ¾Ð´ Ð¸ ÐºÑÐ¸ÑÐµÑÐ¸Ð¸ Ð¾ÑÐµÐ½ÐºÐ¸ Ð¿ÐµÐ´Ð°Ð³Ð¾Ð³Ð¾Ð² - ÐÐ¾Ð²Ð¾ÑÑÐ¸ Ð¾ÑÐ³Ð°Ð½Ð¸Ð·Ð°ÑÐ¸Ð¸"/>
          <p:cNvPicPr>
            <a:picLocks noChangeAspect="1" noChangeArrowheads="1"/>
          </p:cNvPicPr>
          <p:nvPr/>
        </p:nvPicPr>
        <p:blipFill>
          <a:blip r:embed="rId7" cstate="print"/>
          <a:srcRect/>
          <a:stretch>
            <a:fillRect/>
          </a:stretch>
        </p:blipFill>
        <p:spPr bwMode="auto">
          <a:xfrm>
            <a:off x="7668344" y="44624"/>
            <a:ext cx="1427299" cy="802856"/>
          </a:xfrm>
          <a:prstGeom prst="rect">
            <a:avLst/>
          </a:prstGeom>
          <a:noFill/>
        </p:spPr>
      </p:pic>
      <p:sp>
        <p:nvSpPr>
          <p:cNvPr id="21" name="TextBox 20"/>
          <p:cNvSpPr txBox="1"/>
          <p:nvPr/>
        </p:nvSpPr>
        <p:spPr>
          <a:xfrm>
            <a:off x="5364088" y="5219908"/>
            <a:ext cx="3600400"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Новые нормы и ценности</a:t>
            </a:r>
          </a:p>
        </p:txBody>
      </p:sp>
      <p:sp>
        <p:nvSpPr>
          <p:cNvPr id="22" name="TextBox 21"/>
          <p:cNvSpPr txBox="1"/>
          <p:nvPr/>
        </p:nvSpPr>
        <p:spPr>
          <a:xfrm>
            <a:off x="179512" y="6002704"/>
            <a:ext cx="3312368"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Проектное управление</a:t>
            </a:r>
          </a:p>
        </p:txBody>
      </p:sp>
      <p:sp>
        <p:nvSpPr>
          <p:cNvPr id="23" name="TextBox 22"/>
          <p:cNvSpPr txBox="1"/>
          <p:nvPr/>
        </p:nvSpPr>
        <p:spPr>
          <a:xfrm>
            <a:off x="1475656" y="6372036"/>
            <a:ext cx="3312368"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Взращивание лидеров</a:t>
            </a:r>
          </a:p>
        </p:txBody>
      </p:sp>
      <p:sp>
        <p:nvSpPr>
          <p:cNvPr id="24" name="TextBox 23"/>
          <p:cNvSpPr txBox="1"/>
          <p:nvPr/>
        </p:nvSpPr>
        <p:spPr>
          <a:xfrm>
            <a:off x="2915816" y="5939988"/>
            <a:ext cx="2736304"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Развитие талантов</a:t>
            </a:r>
          </a:p>
        </p:txBody>
      </p:sp>
      <p:sp>
        <p:nvSpPr>
          <p:cNvPr id="25" name="TextBox 24"/>
          <p:cNvSpPr txBox="1"/>
          <p:nvPr/>
        </p:nvSpPr>
        <p:spPr>
          <a:xfrm>
            <a:off x="467544" y="1372706"/>
            <a:ext cx="2448272" cy="830997"/>
          </a:xfrm>
          <a:prstGeom prst="rect">
            <a:avLst/>
          </a:prstGeom>
          <a:noFill/>
          <a:ln w="28575">
            <a:solidFill>
              <a:srgbClr val="C00000"/>
            </a:solidFill>
          </a:ln>
        </p:spPr>
        <p:txBody>
          <a:bodyPr wrap="square" rtlCol="0">
            <a:spAutoFit/>
          </a:bodyPr>
          <a:lstStyle/>
          <a:p>
            <a:pPr algn="ctr"/>
            <a:r>
              <a:rPr lang="ru-RU" sz="2400" b="1" dirty="0">
                <a:solidFill>
                  <a:srgbClr val="FF0000"/>
                </a:solidFill>
              </a:rPr>
              <a:t>«Цифровой </a:t>
            </a:r>
            <a:br>
              <a:rPr lang="ru-RU" sz="2400" b="1" dirty="0">
                <a:solidFill>
                  <a:srgbClr val="FF0000"/>
                </a:solidFill>
              </a:rPr>
            </a:br>
            <a:r>
              <a:rPr lang="ru-RU" sz="2400" b="1" dirty="0">
                <a:solidFill>
                  <a:srgbClr val="FF0000"/>
                </a:solidFill>
              </a:rPr>
              <a:t>Профсоюз»</a:t>
            </a:r>
          </a:p>
        </p:txBody>
      </p:sp>
      <p:sp>
        <p:nvSpPr>
          <p:cNvPr id="26" name="TextBox 25"/>
          <p:cNvSpPr txBox="1"/>
          <p:nvPr/>
        </p:nvSpPr>
        <p:spPr>
          <a:xfrm>
            <a:off x="3347864" y="1372706"/>
            <a:ext cx="2448272" cy="830997"/>
          </a:xfrm>
          <a:prstGeom prst="rect">
            <a:avLst/>
          </a:prstGeom>
          <a:noFill/>
          <a:ln w="28575">
            <a:solidFill>
              <a:srgbClr val="C00000"/>
            </a:solidFill>
          </a:ln>
        </p:spPr>
        <p:txBody>
          <a:bodyPr wrap="square" rtlCol="0">
            <a:spAutoFit/>
          </a:bodyPr>
          <a:lstStyle/>
          <a:p>
            <a:pPr algn="ctr"/>
            <a:r>
              <a:rPr lang="ru-RU" sz="2400" b="1" dirty="0">
                <a:solidFill>
                  <a:srgbClr val="FF0000"/>
                </a:solidFill>
              </a:rPr>
              <a:t>«Профсоюзное образование»</a:t>
            </a:r>
          </a:p>
        </p:txBody>
      </p:sp>
      <p:sp>
        <p:nvSpPr>
          <p:cNvPr id="27" name="TextBox 26"/>
          <p:cNvSpPr txBox="1"/>
          <p:nvPr/>
        </p:nvSpPr>
        <p:spPr>
          <a:xfrm>
            <a:off x="6228184" y="1373867"/>
            <a:ext cx="2448272" cy="830997"/>
          </a:xfrm>
          <a:prstGeom prst="rect">
            <a:avLst/>
          </a:prstGeom>
          <a:noFill/>
          <a:ln w="28575">
            <a:solidFill>
              <a:srgbClr val="C00000"/>
            </a:solidFill>
          </a:ln>
        </p:spPr>
        <p:txBody>
          <a:bodyPr wrap="square" rtlCol="0">
            <a:spAutoFit/>
          </a:bodyPr>
          <a:lstStyle/>
          <a:p>
            <a:pPr algn="ctr"/>
            <a:r>
              <a:rPr lang="ru-RU" sz="2400" b="1" dirty="0">
                <a:solidFill>
                  <a:srgbClr val="FF0000"/>
                </a:solidFill>
              </a:rPr>
              <a:t>«Территория</a:t>
            </a:r>
            <a:br>
              <a:rPr lang="ru-RU" sz="2400" b="1" dirty="0">
                <a:solidFill>
                  <a:srgbClr val="FF0000"/>
                </a:solidFill>
              </a:rPr>
            </a:br>
            <a:r>
              <a:rPr lang="ru-RU" sz="2400" b="1" dirty="0">
                <a:solidFill>
                  <a:srgbClr val="FF0000"/>
                </a:solidFill>
              </a:rPr>
              <a:t>здоровья»</a:t>
            </a:r>
          </a:p>
        </p:txBody>
      </p:sp>
    </p:spTree>
    <p:extLst>
      <p:ext uri="{BB962C8B-B14F-4D97-AF65-F5344CB8AC3E}">
        <p14:creationId xmlns:p14="http://schemas.microsoft.com/office/powerpoint/2010/main" val="421305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914D1F8C-07FC-4E57-87D1-577E0B37E1E5}"/>
              </a:ext>
            </a:extLst>
          </p:cNvPr>
          <p:cNvSpPr>
            <a:spLocks noGrp="1"/>
          </p:cNvSpPr>
          <p:nvPr>
            <p:ph type="sldNum" sz="quarter" idx="12"/>
          </p:nvPr>
        </p:nvSpPr>
        <p:spPr/>
        <p:txBody>
          <a:bodyPr/>
          <a:lstStyle/>
          <a:p>
            <a:pPr>
              <a:defRPr/>
            </a:pPr>
            <a:fld id="{6D601697-E868-48F5-ADC3-BE6A5F8E9F3C}" type="slidenum">
              <a:rPr lang="ru-RU">
                <a:solidFill>
                  <a:prstClr val="black">
                    <a:tint val="75000"/>
                  </a:prstClr>
                </a:solidFill>
                <a:latin typeface="Calibri"/>
                <a:ea typeface="+mj-ea"/>
                <a:cs typeface="+mj-cs"/>
                <a:sym typeface="Helvetica Light"/>
              </a:rPr>
              <a:pPr>
                <a:defRPr/>
              </a:pPr>
              <a:t>5</a:t>
            </a:fld>
            <a:endParaRPr lang="ru-RU">
              <a:solidFill>
                <a:prstClr val="black">
                  <a:tint val="75000"/>
                </a:prstClr>
              </a:solidFill>
              <a:latin typeface="Calibri"/>
              <a:ea typeface="+mj-ea"/>
              <a:cs typeface="+mj-cs"/>
              <a:sym typeface="Helvetica Light"/>
            </a:endParaRPr>
          </a:p>
        </p:txBody>
      </p:sp>
      <p:sp>
        <p:nvSpPr>
          <p:cNvPr id="9" name="Заголовок 1">
            <a:extLst>
              <a:ext uri="{FF2B5EF4-FFF2-40B4-BE49-F238E27FC236}">
                <a16:creationId xmlns="" xmlns:a16="http://schemas.microsoft.com/office/drawing/2014/main" id="{1102DB6E-1D56-4F3F-A5EF-7EF654A3A99D}"/>
              </a:ext>
            </a:extLst>
          </p:cNvPr>
          <p:cNvSpPr>
            <a:spLocks noGrp="1"/>
          </p:cNvSpPr>
          <p:nvPr>
            <p:ph type="title"/>
          </p:nvPr>
        </p:nvSpPr>
        <p:spPr>
          <a:xfrm>
            <a:off x="457200" y="274638"/>
            <a:ext cx="8229600" cy="1143000"/>
          </a:xfrm>
        </p:spPr>
        <p:txBody>
          <a:bodyPr>
            <a:normAutofit/>
          </a:bodyPr>
          <a:lstStyle/>
          <a:p>
            <a:pPr algn="l"/>
            <a:r>
              <a:rPr lang="ru-RU" sz="2800" b="1" dirty="0"/>
              <a:t>Модель профессиональной деятельности</a:t>
            </a:r>
            <a:endParaRPr lang="ru-RU" sz="3200" b="1" dirty="0"/>
          </a:p>
        </p:txBody>
      </p:sp>
      <p:sp>
        <p:nvSpPr>
          <p:cNvPr id="11" name="Заголовок 1">
            <a:extLst>
              <a:ext uri="{FF2B5EF4-FFF2-40B4-BE49-F238E27FC236}">
                <a16:creationId xmlns="" xmlns:a16="http://schemas.microsoft.com/office/drawing/2014/main" id="{AD0A95F9-49CF-47E5-B9E1-48EF78F989B4}"/>
              </a:ext>
            </a:extLst>
          </p:cNvPr>
          <p:cNvSpPr txBox="1">
            <a:spLocks/>
          </p:cNvSpPr>
          <p:nvPr/>
        </p:nvSpPr>
        <p:spPr>
          <a:xfrm>
            <a:off x="457200" y="274638"/>
            <a:ext cx="8075240" cy="1143000"/>
          </a:xfrm>
          <a:prstGeom prst="rect">
            <a:avLst/>
          </a:prstGeom>
          <a:solidFill>
            <a:schemeClr val="bg1"/>
          </a:solidFill>
        </p:spPr>
        <p:txBody>
          <a:bodyPr vert="horz" lIns="91435" tIns="45718" rIns="91435" bIns="45718" rtlCol="0" anchor="ctr">
            <a:normAutofit/>
          </a:bodyPr>
          <a:lstStyle/>
          <a:p>
            <a:pPr lvl="0">
              <a:spcBef>
                <a:spcPct val="0"/>
              </a:spcBef>
              <a:defRPr/>
            </a:pPr>
            <a:r>
              <a:rPr kumimoji="0" lang="ru-RU" sz="2800" b="1" i="0" u="none" strike="noStrike" kern="1200" cap="none" spc="0" normalizeH="0" baseline="0" noProof="0" dirty="0">
                <a:ln>
                  <a:noFill/>
                </a:ln>
                <a:solidFill>
                  <a:srgbClr val="C00000"/>
                </a:solidFill>
                <a:effectLst/>
                <a:uLnTx/>
                <a:uFillTx/>
                <a:latin typeface="Arial Black" pitchFamily="34" charset="0"/>
                <a:ea typeface="+mj-ea"/>
                <a:cs typeface="+mj-cs"/>
              </a:rPr>
              <a:t>ПРОФСОЮЗНАЯ</a:t>
            </a:r>
            <a:r>
              <a:rPr kumimoji="0" lang="ru-RU" sz="2800" b="1" i="0" u="none" strike="noStrike" kern="1200" cap="none" spc="0" normalizeH="0" noProof="0" dirty="0">
                <a:ln>
                  <a:noFill/>
                </a:ln>
                <a:solidFill>
                  <a:srgbClr val="C00000"/>
                </a:solidFill>
                <a:effectLst/>
                <a:uLnTx/>
                <a:uFillTx/>
                <a:latin typeface="Arial Black" pitchFamily="34" charset="0"/>
                <a:ea typeface="+mj-ea"/>
                <a:cs typeface="+mj-cs"/>
              </a:rPr>
              <a:t> ДЕЯТЕЛЬНОСТЬ</a:t>
            </a:r>
            <a:endParaRPr kumimoji="0" lang="ru-RU" sz="2800" b="1" i="0" u="none" strike="noStrike" kern="1200" cap="none" spc="0" normalizeH="0" baseline="0" noProof="0" dirty="0">
              <a:ln>
                <a:noFill/>
              </a:ln>
              <a:solidFill>
                <a:srgbClr val="C00000"/>
              </a:solidFill>
              <a:effectLst/>
              <a:uLnTx/>
              <a:uFillTx/>
              <a:latin typeface="Arial Black" pitchFamily="34" charset="0"/>
              <a:ea typeface="+mj-ea"/>
              <a:cs typeface="+mj-cs"/>
            </a:endParaRPr>
          </a:p>
        </p:txBody>
      </p:sp>
      <p:pic>
        <p:nvPicPr>
          <p:cNvPr id="12"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2" cstate="print"/>
          <a:srcRect/>
          <a:stretch>
            <a:fillRect/>
          </a:stretch>
        </p:blipFill>
        <p:spPr bwMode="auto">
          <a:xfrm>
            <a:off x="7717505" y="5296"/>
            <a:ext cx="1427299" cy="802856"/>
          </a:xfrm>
          <a:prstGeom prst="rect">
            <a:avLst/>
          </a:prstGeom>
          <a:noFill/>
        </p:spPr>
      </p:pic>
      <p:pic>
        <p:nvPicPr>
          <p:cNvPr id="11266" name="Picture 2" descr="История Профсоюза">
            <a:extLst>
              <a:ext uri="{FF2B5EF4-FFF2-40B4-BE49-F238E27FC236}">
                <a16:creationId xmlns="" xmlns:a16="http://schemas.microsoft.com/office/drawing/2014/main" id="{AAD2E086-7353-401A-AAE2-D1B703509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53" y="4290696"/>
            <a:ext cx="1631207" cy="16312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Профсоюз">
            <a:extLst>
              <a:ext uri="{FF2B5EF4-FFF2-40B4-BE49-F238E27FC236}">
                <a16:creationId xmlns="" xmlns:a16="http://schemas.microsoft.com/office/drawing/2014/main" id="{BB6DFB65-EB89-4D99-91DE-4CA756B2E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043" y="4134189"/>
            <a:ext cx="4016157" cy="174308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Студенческий профсоюз">
            <a:extLst>
              <a:ext uri="{FF2B5EF4-FFF2-40B4-BE49-F238E27FC236}">
                <a16:creationId xmlns="" xmlns:a16="http://schemas.microsoft.com/office/drawing/2014/main" id="{1166442D-3722-4A2A-B7F0-48E7ED24E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515" y="3944249"/>
            <a:ext cx="2324100" cy="2324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B4B796A8-93E3-4515-AAF0-2F5FF737D205}"/>
              </a:ext>
            </a:extLst>
          </p:cNvPr>
          <p:cNvSpPr txBox="1"/>
          <p:nvPr/>
        </p:nvSpPr>
        <p:spPr>
          <a:xfrm>
            <a:off x="457200" y="1361906"/>
            <a:ext cx="8399959" cy="2616101"/>
          </a:xfrm>
          <a:prstGeom prst="rect">
            <a:avLst/>
          </a:prstGeom>
          <a:noFill/>
        </p:spPr>
        <p:txBody>
          <a:bodyPr wrap="square">
            <a:spAutoFit/>
          </a:bodyPr>
          <a:lstStyle/>
          <a:p>
            <a:r>
              <a:rPr lang="ru-RU" sz="2400" b="1" dirty="0">
                <a:solidFill>
                  <a:srgbClr val="002060"/>
                </a:solidFill>
                <a:latin typeface="Calibri"/>
              </a:rPr>
              <a:t>Что такое профсоюзная деятельность?</a:t>
            </a:r>
          </a:p>
          <a:p>
            <a:pPr marL="457200" indent="-457200">
              <a:buFont typeface="+mj-lt"/>
              <a:buAutoNum type="arabicParenR"/>
            </a:pPr>
            <a:r>
              <a:rPr lang="ru-RU" sz="2000" dirty="0"/>
              <a:t>общественное благо</a:t>
            </a:r>
            <a:endParaRPr lang="en-US" sz="1600" dirty="0"/>
          </a:p>
          <a:p>
            <a:pPr marL="457200" indent="-457200">
              <a:buFont typeface="+mj-lt"/>
              <a:buAutoNum type="arabicParenR"/>
            </a:pPr>
            <a:r>
              <a:rPr lang="ru-RU" sz="2000" dirty="0"/>
              <a:t>социально-трудовая функция </a:t>
            </a:r>
          </a:p>
          <a:p>
            <a:pPr marL="457200" indent="-457200">
              <a:buFont typeface="+mj-lt"/>
              <a:buAutoNum type="arabicParenR"/>
            </a:pPr>
            <a:r>
              <a:rPr lang="ru-RU" sz="2000" dirty="0"/>
              <a:t>экономическая деятельность </a:t>
            </a:r>
          </a:p>
          <a:p>
            <a:pPr marL="457200" indent="-457200">
              <a:buFont typeface="+mj-lt"/>
              <a:buAutoNum type="arabicParenR"/>
            </a:pPr>
            <a:r>
              <a:rPr lang="ru-RU" sz="2000" dirty="0"/>
              <a:t>институт гражданского общества </a:t>
            </a:r>
          </a:p>
          <a:p>
            <a:pPr marL="457200" indent="-457200">
              <a:buFont typeface="+mj-lt"/>
              <a:buAutoNum type="arabicParenR"/>
            </a:pPr>
            <a:r>
              <a:rPr lang="ru-RU" sz="2000" dirty="0"/>
              <a:t>форма общественной практики </a:t>
            </a:r>
          </a:p>
          <a:p>
            <a:pPr marL="457200" indent="-457200">
              <a:buFont typeface="+mj-lt"/>
              <a:buAutoNum type="arabicParenR"/>
            </a:pPr>
            <a:r>
              <a:rPr lang="ru-RU" sz="2000" dirty="0"/>
              <a:t>источник социального капитала организации</a:t>
            </a:r>
            <a:endParaRPr lang="en-US" sz="2000" dirty="0"/>
          </a:p>
          <a:p>
            <a:pPr marL="457200" indent="-457200">
              <a:buFont typeface="+mj-lt"/>
              <a:buAutoNum type="arabicParenR"/>
            </a:pPr>
            <a:r>
              <a:rPr lang="ru-RU" sz="2000" dirty="0"/>
              <a:t>отражение культуры социально-трудовых отношений</a:t>
            </a:r>
          </a:p>
        </p:txBody>
      </p:sp>
    </p:spTree>
    <p:extLst>
      <p:ext uri="{BB962C8B-B14F-4D97-AF65-F5344CB8AC3E}">
        <p14:creationId xmlns:p14="http://schemas.microsoft.com/office/powerpoint/2010/main" val="101468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05" y="437277"/>
            <a:ext cx="7776864" cy="4176464"/>
          </a:xfrm>
        </p:spPr>
        <p:txBody>
          <a:bodyPr>
            <a:normAutofit/>
          </a:bodyPr>
          <a:lstStyle/>
          <a:p>
            <a:r>
              <a:rPr lang="ru-RU" sz="1200" b="1" dirty="0"/>
              <a:t>По состоянию на 01 января </a:t>
            </a:r>
            <a:r>
              <a:rPr lang="ru-RU" sz="1200" b="1" dirty="0" smtClean="0"/>
              <a:t>2023 </a:t>
            </a:r>
            <a:r>
              <a:rPr lang="ru-RU" sz="1200" b="1" dirty="0"/>
              <a:t>года на учете в </a:t>
            </a:r>
            <a:r>
              <a:rPr lang="ru-RU" sz="1200" b="1" dirty="0" err="1"/>
              <a:t>Иловлинской</a:t>
            </a:r>
            <a:r>
              <a:rPr lang="ru-RU" sz="1200" b="1" dirty="0"/>
              <a:t>  территориальной  организации Профсоюза работников народного образования и науки РФ состоит 30 первичных профсоюзных организаций, в которых состоят на учете </a:t>
            </a:r>
            <a:r>
              <a:rPr lang="ru-RU" sz="1200" b="1" dirty="0" smtClean="0"/>
              <a:t>458 </a:t>
            </a:r>
            <a:r>
              <a:rPr lang="ru-RU" sz="1200" b="1" dirty="0"/>
              <a:t>членов профсоюза, 89 неработающих пенсионеров.</a:t>
            </a:r>
            <a:br>
              <a:rPr lang="ru-RU" sz="1200" b="1" dirty="0"/>
            </a:br>
            <a:r>
              <a:rPr lang="ru-RU" sz="1200" b="1" dirty="0"/>
              <a:t>Выросла численность членов профсоюза в школах, но снизилась в детских садах. </a:t>
            </a:r>
            <a:br>
              <a:rPr lang="ru-RU" sz="1200" b="1" dirty="0"/>
            </a:br>
            <a:r>
              <a:rPr lang="ru-RU" sz="1200" b="1" dirty="0" smtClean="0"/>
              <a:t>За </a:t>
            </a:r>
            <a:r>
              <a:rPr lang="ru-RU" sz="1200" b="1" dirty="0"/>
              <a:t>прошедший год на четырех заседаниях Президиума районного комитета профсоюза рассмотрено 65 вопросов по различным направлениям деятельности нашей организации. Работа первичных профсоюзных организаций рассматривалась по представленным справкам председателями организаций.  Рассмотрены вопросы:</a:t>
            </a:r>
            <a:br>
              <a:rPr lang="ru-RU" sz="1200" b="1" dirty="0"/>
            </a:br>
            <a:r>
              <a:rPr lang="ru-RU" sz="1200" b="1" dirty="0"/>
              <a:t>по социальному партнерству и правозащитной работе -7 </a:t>
            </a:r>
            <a:br>
              <a:rPr lang="ru-RU" sz="1200" b="1" dirty="0"/>
            </a:br>
            <a:r>
              <a:rPr lang="ru-RU" sz="1200" b="1" dirty="0"/>
              <a:t>по защите прав членов профсоюза на здоровые и безопасные условия труда - 5 </a:t>
            </a:r>
            <a:br>
              <a:rPr lang="ru-RU" sz="1200" b="1" dirty="0"/>
            </a:br>
            <a:r>
              <a:rPr lang="ru-RU" sz="1200" b="1" dirty="0"/>
              <a:t>по мотивации профсоюзного членства - 2 </a:t>
            </a:r>
            <a:br>
              <a:rPr lang="ru-RU" sz="1200" b="1" dirty="0"/>
            </a:br>
            <a:r>
              <a:rPr lang="ru-RU" sz="1200" b="1" dirty="0"/>
              <a:t>по информационной работе - 2</a:t>
            </a:r>
            <a:br>
              <a:rPr lang="ru-RU" sz="1200" b="1" dirty="0"/>
            </a:br>
            <a:r>
              <a:rPr lang="ru-RU" sz="1200" b="1" dirty="0"/>
              <a:t>по работе с молодыми педагогами - 3 </a:t>
            </a:r>
            <a:br>
              <a:rPr lang="ru-RU" sz="1200" b="1" dirty="0"/>
            </a:br>
            <a:r>
              <a:rPr lang="ru-RU" sz="1200" b="1" dirty="0"/>
              <a:t>по финансовой работе - 11 </a:t>
            </a:r>
            <a:br>
              <a:rPr lang="ru-RU" sz="1200" b="1" dirty="0"/>
            </a:br>
            <a:r>
              <a:rPr lang="ru-RU" sz="1200" b="1" dirty="0"/>
              <a:t>по организационным вопросам - 13 </a:t>
            </a:r>
            <a:r>
              <a:rPr lang="ru-RU" sz="1200" dirty="0"/>
              <a:t/>
            </a:r>
            <a:br>
              <a:rPr lang="ru-RU" sz="1200" dirty="0"/>
            </a:br>
            <a:endParaRPr lang="ru-RU" sz="1200" dirty="0"/>
          </a:p>
        </p:txBody>
      </p:sp>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2" cstate="print"/>
          <a:srcRect/>
          <a:stretch>
            <a:fillRect/>
          </a:stretch>
        </p:blipFill>
        <p:spPr bwMode="auto">
          <a:xfrm>
            <a:off x="7717505" y="5296"/>
            <a:ext cx="1427299" cy="802856"/>
          </a:xfrm>
          <a:prstGeom prst="rect">
            <a:avLst/>
          </a:prstGeom>
          <a:noFill/>
        </p:spPr>
      </p:pic>
      <p:pic>
        <p:nvPicPr>
          <p:cNvPr id="1026" name="Picture 2" descr="C:\Users\Пользователь\Desktop\Публичный отчет\IMG202203150911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748304"/>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6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Социальное партнерство</a:t>
            </a:r>
            <a:endParaRPr lang="ru-RU" dirty="0"/>
          </a:p>
        </p:txBody>
      </p:sp>
      <p:sp>
        <p:nvSpPr>
          <p:cNvPr id="4" name="Объект 3"/>
          <p:cNvSpPr>
            <a:spLocks noGrp="1"/>
          </p:cNvSpPr>
          <p:nvPr>
            <p:ph sz="half" idx="1"/>
          </p:nvPr>
        </p:nvSpPr>
        <p:spPr/>
        <p:txBody>
          <a:bodyPr>
            <a:normAutofit fontScale="47500" lnSpcReduction="20000"/>
          </a:bodyPr>
          <a:lstStyle/>
          <a:p>
            <a:pPr algn="just"/>
            <a:r>
              <a:rPr lang="ru-RU" dirty="0"/>
              <a:t>В районе работает  комиссия по урегулированию социально-трудовых отношений. За отчетный период члены комиссии приняли участие во всех трех заседаниях комиссии, на которых рассматривались вопросы социального партнерства, оплаты труда, работа в условиях пандемии и другие. </a:t>
            </a:r>
          </a:p>
          <a:p>
            <a:pPr algn="just"/>
            <a:r>
              <a:rPr lang="ru-RU" dirty="0"/>
              <a:t>Продолжает действие районное Соглашение между отделом образования, опеки и попечительства </a:t>
            </a:r>
            <a:r>
              <a:rPr lang="ru-RU" dirty="0" err="1"/>
              <a:t>Иловлинского</a:t>
            </a:r>
            <a:r>
              <a:rPr lang="ru-RU" dirty="0"/>
              <a:t> муниципального района и ТРОП </a:t>
            </a:r>
            <a:r>
              <a:rPr lang="ru-RU" dirty="0" err="1"/>
              <a:t>Иловлиского</a:t>
            </a:r>
            <a:r>
              <a:rPr lang="ru-RU" dirty="0"/>
              <a:t> района Профсоюза по обеспечению социально-экономических, правовых и профессиональных гарантий работников образовательных организаций района   на </a:t>
            </a:r>
            <a:r>
              <a:rPr lang="ru-RU" dirty="0" smtClean="0"/>
              <a:t>2023-2025 </a:t>
            </a:r>
            <a:r>
              <a:rPr lang="ru-RU" dirty="0"/>
              <a:t>годы.</a:t>
            </a:r>
          </a:p>
          <a:p>
            <a:pPr algn="just"/>
            <a:r>
              <a:rPr lang="ru-RU" dirty="0"/>
              <a:t>Вопросы социального партнерства рассматриваются на заседаниях президиумов городского комитета профсоюза:</a:t>
            </a:r>
          </a:p>
          <a:p>
            <a:pPr algn="just"/>
            <a:r>
              <a:rPr lang="ru-RU" dirty="0"/>
              <a:t>1. Об итогах колдоговорной кампании в образовательных  организациях в </a:t>
            </a:r>
            <a:r>
              <a:rPr lang="ru-RU" dirty="0" smtClean="0"/>
              <a:t>2022 </a:t>
            </a:r>
            <a:r>
              <a:rPr lang="ru-RU" dirty="0"/>
              <a:t>году.</a:t>
            </a:r>
          </a:p>
          <a:p>
            <a:pPr algn="just"/>
            <a:r>
              <a:rPr lang="ru-RU" dirty="0" smtClean="0"/>
              <a:t>2</a:t>
            </a:r>
            <a:r>
              <a:rPr lang="ru-RU" dirty="0"/>
              <a:t>. О работе первичных профсоюзных организаций по социальному партнерству.</a:t>
            </a:r>
          </a:p>
          <a:p>
            <a:pPr marL="0" indent="0">
              <a:buNone/>
            </a:pPr>
            <a:endParaRPr lang="ru-RU" dirty="0"/>
          </a:p>
        </p:txBody>
      </p:sp>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2" cstate="print"/>
          <a:srcRect/>
          <a:stretch>
            <a:fillRect/>
          </a:stretch>
        </p:blipFill>
        <p:spPr bwMode="auto">
          <a:xfrm>
            <a:off x="7717505" y="5296"/>
            <a:ext cx="1427299" cy="802856"/>
          </a:xfrm>
          <a:prstGeom prst="rect">
            <a:avLst/>
          </a:prstGeom>
          <a:noFill/>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18633" y="1412776"/>
            <a:ext cx="33125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7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Охрана труда</a:t>
            </a:r>
            <a:endParaRPr lang="ru-RU" dirty="0"/>
          </a:p>
        </p:txBody>
      </p:sp>
      <p:sp>
        <p:nvSpPr>
          <p:cNvPr id="4" name="Объект 3"/>
          <p:cNvSpPr>
            <a:spLocks noGrp="1"/>
          </p:cNvSpPr>
          <p:nvPr>
            <p:ph sz="half" idx="1"/>
          </p:nvPr>
        </p:nvSpPr>
        <p:spPr/>
        <p:txBody>
          <a:bodyPr>
            <a:normAutofit fontScale="32500" lnSpcReduction="20000"/>
          </a:bodyPr>
          <a:lstStyle/>
          <a:p>
            <a:r>
              <a:rPr lang="ru-RU" dirty="0">
                <a:hlinkClick r:id="rId2" tooltip="26 апреля"/>
              </a:rPr>
              <a:t>28 апреля</a:t>
            </a:r>
            <a:r>
              <a:rPr lang="ru-RU" dirty="0"/>
              <a:t> 2022 года в ОО </a:t>
            </a:r>
            <a:r>
              <a:rPr lang="ru-RU" dirty="0" err="1"/>
              <a:t>Иловлинского</a:t>
            </a:r>
            <a:r>
              <a:rPr lang="ru-RU" dirty="0"/>
              <a:t> муниципального района был проведён Всемирный день охраны труда - «Охрана труда и будущее сферы труда» согласно </a:t>
            </a:r>
            <a:r>
              <a:rPr lang="ru-RU" dirty="0">
                <a:hlinkClick r:id="rId3" tooltip="Планы мероприятий"/>
              </a:rPr>
              <a:t>плану мероприятий</a:t>
            </a:r>
            <a:r>
              <a:rPr lang="ru-RU" dirty="0"/>
              <a:t>, посвященных Всемирному дню охраны труда.</a:t>
            </a:r>
          </a:p>
          <a:p>
            <a:r>
              <a:rPr lang="ru-RU" dirty="0"/>
              <a:t>Данная акция крайне важна для определения приоритетов в деятельности по улучшению условий охраны труда в ОО района  и для выявления актуальных проблем, вопросов, касающихся профилактики травматизма и заболеваний, связанных с трудовой деятельностью, охране жизни и здоровья.</a:t>
            </a:r>
          </a:p>
          <a:p>
            <a:r>
              <a:rPr lang="ru-RU" dirty="0"/>
              <a:t>В течение недели с </a:t>
            </a:r>
            <a:r>
              <a:rPr lang="ru-RU" dirty="0">
                <a:hlinkClick r:id="rId4" tooltip="22 апреля"/>
              </a:rPr>
              <a:t>24 апреля</a:t>
            </a:r>
            <a:r>
              <a:rPr lang="ru-RU" dirty="0"/>
              <a:t> по 28 апреля 2022 гг. членами комиссии ОО по ОТ были проведены контрольные рейды по проверке исправности электрооборудования в пищеблоках и учебных кабинетах; состояния </a:t>
            </a:r>
            <a:r>
              <a:rPr lang="ru-RU" dirty="0">
                <a:hlinkClick r:id="rId5" tooltip="Пожарная безопасность"/>
              </a:rPr>
              <a:t>пожарной безопасности</a:t>
            </a:r>
            <a:r>
              <a:rPr lang="ru-RU" dirty="0"/>
              <a:t> в учреждениях. </a:t>
            </a:r>
          </a:p>
          <a:p>
            <a:r>
              <a:rPr lang="ru-RU" dirty="0"/>
              <a:t>В ходе проверки недостатков и нарушений прав работников в области охраны труда не выявлено, составлены акты проверок. Был изучен передовой опыт, связанный с применением </a:t>
            </a:r>
            <a:r>
              <a:rPr lang="ru-RU" dirty="0">
                <a:hlinkClick r:id="rId6" tooltip="Информационные технологии"/>
              </a:rPr>
              <a:t>информационных технологий</a:t>
            </a:r>
            <a:r>
              <a:rPr lang="ru-RU" dirty="0"/>
              <a:t> в области охраны труда. Проведены совместные беседы с сотрудниками по проблемам охраны труда, подведены итоги деятельности комиссии по охране труда.</a:t>
            </a:r>
          </a:p>
          <a:p>
            <a:r>
              <a:rPr lang="ru-RU" dirty="0"/>
              <a:t> За последние годы в ОО района не зафиксировано фактов производственного травматизма. В школах и детских садах обновлены информационные стенды и  уголки безопасности по охране труда, пожарной безопасности, </a:t>
            </a:r>
            <a:r>
              <a:rPr lang="ru-RU" dirty="0">
                <a:hlinkClick r:id="rId7" tooltip="Гражданская оборона"/>
              </a:rPr>
              <a:t>гражданской обороне</a:t>
            </a:r>
            <a:r>
              <a:rPr lang="ru-RU" dirty="0"/>
              <a:t>, антитеррористической безопасности; проведены совместные мероприятия с учениками по теме: «Основы безопасности и жизнедеятельности». Был организован конкурс детского рисунка «Охрана труда глазами детей</a:t>
            </a:r>
            <a:r>
              <a:rPr lang="ru-RU" dirty="0" smtClean="0"/>
              <a:t>».</a:t>
            </a:r>
            <a:endParaRPr lang="ru-RU" dirty="0"/>
          </a:p>
        </p:txBody>
      </p:sp>
      <p:pic>
        <p:nvPicPr>
          <p:cNvPr id="6" name="Объект 5"/>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4572000" y="1628800"/>
            <a:ext cx="4038600" cy="2880868"/>
          </a:xfrm>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9"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val="322917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Путь к развитию…</a:t>
            </a:r>
            <a:endParaRPr lang="ru-RU" dirty="0"/>
          </a:p>
        </p:txBody>
      </p:sp>
      <p:sp>
        <p:nvSpPr>
          <p:cNvPr id="3" name="Объект 2"/>
          <p:cNvSpPr>
            <a:spLocks noGrp="1"/>
          </p:cNvSpPr>
          <p:nvPr>
            <p:ph sz="half" idx="1"/>
          </p:nvPr>
        </p:nvSpPr>
        <p:spPr/>
        <p:txBody>
          <a:bodyPr>
            <a:normAutofit fontScale="32500" lnSpcReduction="20000"/>
          </a:bodyPr>
          <a:lstStyle/>
          <a:p>
            <a:r>
              <a:rPr lang="ru-RU" dirty="0"/>
              <a:t>В Москве с 11 по 14 апреля 2022 г. </a:t>
            </a:r>
            <a:r>
              <a:rPr lang="ru-RU" dirty="0" smtClean="0"/>
              <a:t>проходил </a:t>
            </a:r>
            <a:r>
              <a:rPr lang="ru-RU" dirty="0"/>
              <a:t>семинар-практикум «Современный Профсоюз: взгляд на перспективу» для председателей территориальных организаций Профсоюза в рамках курсовой переподготовки кадров Общероссийского Профсоюза образования.</a:t>
            </a:r>
          </a:p>
          <a:p>
            <a:r>
              <a:rPr lang="ru-RU" dirty="0"/>
              <a:t>В семинаре рассматриваются вопросы от  создания до реорганизации или ликвидации первичных профсоюзных организаций, порядок формирования и расходования средств профсоюзного бюджета, о правилах оформления трудовых отношений в условиях цифровой экономики и пр.</a:t>
            </a:r>
          </a:p>
          <a:p>
            <a:r>
              <a:rPr lang="ru-RU" dirty="0"/>
              <a:t>Программой предусмотрено проведение Круглого стола по актуальным</a:t>
            </a:r>
            <a:br>
              <a:rPr lang="ru-RU" dirty="0"/>
            </a:br>
            <a:r>
              <a:rPr lang="ru-RU" dirty="0"/>
              <a:t>вопросам социального партнерства, по цифровым технологиям в </a:t>
            </a:r>
            <a:r>
              <a:rPr lang="ru-RU" dirty="0" smtClean="0"/>
              <a:t>Профсоюзе</a:t>
            </a:r>
            <a:r>
              <a:rPr lang="ru-RU" dirty="0"/>
              <a:t>.</a:t>
            </a:r>
          </a:p>
          <a:p>
            <a:r>
              <a:rPr lang="ru-RU" dirty="0" smtClean="0"/>
              <a:t>Участник семинара - </a:t>
            </a:r>
            <a:r>
              <a:rPr lang="ru-RU" dirty="0" err="1" smtClean="0"/>
              <a:t>Е.П.Игнатова</a:t>
            </a:r>
            <a:r>
              <a:rPr lang="ru-RU" dirty="0"/>
              <a:t>, председатель ТОП </a:t>
            </a:r>
            <a:r>
              <a:rPr lang="ru-RU" dirty="0" err="1"/>
              <a:t>Иловлинского</a:t>
            </a:r>
            <a:r>
              <a:rPr lang="ru-RU" dirty="0"/>
              <a:t> района Волгоградской </a:t>
            </a:r>
            <a:r>
              <a:rPr lang="ru-RU" dirty="0" smtClean="0"/>
              <a:t>области</a:t>
            </a:r>
            <a:r>
              <a:rPr lang="ru-RU" dirty="0"/>
              <a:t>.</a:t>
            </a:r>
          </a:p>
          <a:p>
            <a:r>
              <a:rPr lang="ru-RU" dirty="0"/>
              <a:t>По окончании обучения председатели </a:t>
            </a:r>
            <a:r>
              <a:rPr lang="ru-RU" dirty="0" smtClean="0"/>
              <a:t>получили </a:t>
            </a:r>
            <a:r>
              <a:rPr lang="ru-RU" dirty="0" err="1"/>
              <a:t>свидетельствоо</a:t>
            </a:r>
            <a:r>
              <a:rPr lang="ru-RU" dirty="0"/>
              <a:t> повышении квалификации.</a:t>
            </a:r>
          </a:p>
          <a:p>
            <a:r>
              <a:rPr lang="ru-RU" dirty="0"/>
              <a:t> </a:t>
            </a:r>
            <a:r>
              <a:rPr lang="ru-RU" dirty="0" err="1"/>
              <a:t>Справочно</a:t>
            </a:r>
            <a:r>
              <a:rPr lang="ru-RU" dirty="0"/>
              <a:t>: Проект «Профсоюзное образование» - один из трех утвержденных Федеральных проектов Профсоюза по приоритетным направлениям его деятельности на 2020–2025 годы. Он </a:t>
            </a:r>
            <a:r>
              <a:rPr lang="ru-RU" dirty="0" smtClean="0"/>
              <a:t>предусматривает совершенствование </a:t>
            </a:r>
            <a:r>
              <a:rPr lang="ru-RU" dirty="0"/>
              <a:t>системы обучения членов Профсоюза на основе формирования востребованных профессиональных, социальных и личностных компетенций, адекватных современным социокультурным изменениям профессиональной жизнедеятельности работников российского образования; формирование цифровой информационно-образовательной платформы, как корпоративной системы управления знаниями, обеспечивающей реализацию образовательных программ для членов Профсоюза, в том числе на основе телекоммуникационных и мобильных технологий; развитие системы инновационной деятельности Профсоюзных организаций: реализация программ и проектов (в том числе посредством создания </a:t>
            </a:r>
            <a:r>
              <a:rPr lang="ru-RU" dirty="0" err="1"/>
              <a:t>стажировочных</a:t>
            </a:r>
            <a:r>
              <a:rPr lang="ru-RU" dirty="0"/>
              <a:t> площадок) по апробации новых форматов, технологий и инструментов профсоюзной работы, ориентированных на реализацию приоритетных направлений деятельности Профсоюза.</a:t>
            </a:r>
          </a:p>
          <a:p>
            <a:r>
              <a:rPr lang="ru-RU" dirty="0"/>
              <a:t/>
            </a:r>
            <a:br>
              <a:rPr lang="ru-RU" dirty="0"/>
            </a:br>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1" y="1628800"/>
            <a:ext cx="2976330" cy="2232248"/>
          </a:xfrm>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5122" name="Picture 2" descr="C:\Users\Пользователь\Desktop\Публичный отчет\IMG202204141149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005064"/>
            <a:ext cx="3227851"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161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1746</Words>
  <Application>Microsoft Office PowerPoint</Application>
  <PresentationFormat>Экран (4:3)</PresentationFormat>
  <Paragraphs>170</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Публичный отчет-2022</vt:lpstr>
      <vt:lpstr>Презентация PowerPoint</vt:lpstr>
      <vt:lpstr>Презентация PowerPoint</vt:lpstr>
      <vt:lpstr>Презентация PowerPoint</vt:lpstr>
      <vt:lpstr>Модель профессиональной деятельности</vt:lpstr>
      <vt:lpstr>По состоянию на 01 января 2023 года на учете в Иловлинской  территориальной  организации Профсоюза работников народного образования и науки РФ состоит 30 первичных профсоюзных организаций, в которых состоят на учете 458 членов профсоюза, 89 неработающих пенсионеров. Выросла численность членов профсоюза в школах, но снизилась в детских садах.  За прошедший год на четырех заседаниях Президиума районного комитета профсоюза рассмотрено 65 вопросов по различным направлениям деятельности нашей организации. Работа первичных профсоюзных организаций рассматривалась по представленным справкам председателями организаций.  Рассмотрены вопросы: по социальному партнерству и правозащитной работе -7  по защите прав членов профсоюза на здоровые и безопасные условия труда - 5  по мотивации профсоюзного членства - 2  по информационной работе - 2 по работе с молодыми педагогами - 3  по финансовой работе - 11  по организационным вопросам - 13  </vt:lpstr>
      <vt:lpstr>Социальное партнерство</vt:lpstr>
      <vt:lpstr>Охрана труда</vt:lpstr>
      <vt:lpstr>Путь к развитию…</vt:lpstr>
      <vt:lpstr>Правовая работа</vt:lpstr>
      <vt:lpstr> 2. Профсоюз создает достойные условия труда: </vt:lpstr>
      <vt:lpstr>Об оздоровлении</vt:lpstr>
      <vt:lpstr>«#100_ПРОцентный_ПРОфсоюз». </vt:lpstr>
      <vt:lpstr>Форум «Думая о будущем!»</vt:lpstr>
      <vt:lpstr>«Воспитатель года – 2022»</vt:lpstr>
      <vt:lpstr>Педагогическая конференция</vt:lpstr>
      <vt:lpstr>Мы активные участники конкурсов!</vt:lpstr>
      <vt:lpstr>Обучение членов Профсоюза</vt:lpstr>
      <vt:lpstr>Мы активные подписчики на профсоюзные издания!</vt:lpstr>
      <vt:lpstr>«Единый Профсоюзный диктант»</vt:lpstr>
      <vt:lpstr>ВТОРОЙ ВЫПУСК ЭНЦИКЛОПЕДИИ О ЗАСЛУЖЕННЫХ ПЕДАГОГАХ </vt:lpstr>
      <vt:lpstr>По первому зову</vt:lpstr>
      <vt:lpstr>Бонусные программы</vt:lpstr>
      <vt:lpstr>«Профсоюзный дисконт»</vt:lpstr>
      <vt:lpstr>Теле2. Тарифы для членов профсоюза</vt:lpstr>
      <vt:lpstr>Материальная помощь членам Профсоюза</vt:lpstr>
      <vt:lpstr>БЕСПРОЦЕНТНЫЕ ДЕНЕЖНЫЕ ЗАЙМЫ - ВОСТРЕБОВАННАЯ ФОРМА СОЛИДАРНОЙ ПОДДЕРЖКИ ЧЛЕНОВ ПРОФСОЮЗА</vt:lpstr>
      <vt:lpstr>В ВОЛГОГРАДЕ НАЧАЛИСЬ СЪЁМКИ ЦИКЛА ТЕЛЕПЕРЕДАЧ ОБ УЧИТЕЛЬСКИХ ДИНАСТИЯХ </vt:lpstr>
      <vt:lpstr>Конкурсы профессионального мастерства</vt:lpstr>
      <vt:lpstr>Как работает профсоюзный взнос?</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Игнатова</dc:creator>
  <cp:lastModifiedBy>Игнатова</cp:lastModifiedBy>
  <cp:revision>34</cp:revision>
  <cp:lastPrinted>2022-08-25T08:55:13Z</cp:lastPrinted>
  <dcterms:created xsi:type="dcterms:W3CDTF">2022-08-23T11:31:15Z</dcterms:created>
  <dcterms:modified xsi:type="dcterms:W3CDTF">2023-06-23T07:40:23Z</dcterms:modified>
</cp:coreProperties>
</file>